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8" r:id="rId1"/>
  </p:sldMasterIdLst>
  <p:sldIdLst>
    <p:sldId id="283" r:id="rId2"/>
    <p:sldId id="290" r:id="rId3"/>
    <p:sldId id="291" r:id="rId4"/>
    <p:sldId id="292" r:id="rId5"/>
    <p:sldId id="293" r:id="rId6"/>
    <p:sldId id="294" r:id="rId7"/>
    <p:sldId id="295" r:id="rId8"/>
    <p:sldId id="296" r:id="rId9"/>
    <p:sldId id="298" r:id="rId10"/>
    <p:sldId id="299" r:id="rId11"/>
    <p:sldId id="300" r:id="rId12"/>
    <p:sldId id="285" r:id="rId13"/>
    <p:sldId id="302" r:id="rId14"/>
    <p:sldId id="288" r:id="rId15"/>
    <p:sldId id="301" r:id="rId16"/>
    <p:sldId id="304" r:id="rId17"/>
    <p:sldId id="286" r:id="rId18"/>
    <p:sldId id="287" r:id="rId19"/>
    <p:sldId id="305" r:id="rId20"/>
  </p:sldIdLst>
  <p:sldSz cx="12192000"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4013" autoAdjust="0"/>
    <p:restoredTop sz="94660"/>
  </p:normalViewPr>
  <p:slideViewPr>
    <p:cSldViewPr snapToGrid="0">
      <p:cViewPr varScale="1">
        <p:scale>
          <a:sx n="90" d="100"/>
          <a:sy n="90" d="100"/>
        </p:scale>
        <p:origin x="18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he-IL" smtClean="0"/>
              <a:t>לחץ כדי לערוך סגנון כותרת של תבנית בסיס</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smtClean="0"/>
              <a:t>לחץ כדי לערוך סגנון כותרת משנה של תבנית בסיס</a:t>
            </a:r>
            <a:endParaRPr lang="en-US" dirty="0"/>
          </a:p>
        </p:txBody>
      </p:sp>
      <p:sp>
        <p:nvSpPr>
          <p:cNvPr id="4" name="Date Placeholder 3"/>
          <p:cNvSpPr>
            <a:spLocks noGrp="1"/>
          </p:cNvSpPr>
          <p:nvPr>
            <p:ph type="dt" sz="half" idx="10"/>
          </p:nvPr>
        </p:nvSpPr>
        <p:spPr/>
        <p:txBody>
          <a:bodyPr/>
          <a:lstStyle/>
          <a:p>
            <a:fld id="{24585E16-4206-4BD0-82F0-E710AFA1C746}" type="datetimeFigureOut">
              <a:rPr lang="he-IL" smtClean="0"/>
              <a:t>כ"ד/טבת/תשע"ז</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A31AC940-D333-4631-964C-E00BC7DD586B}" type="slidenum">
              <a:rPr lang="he-IL" smtClean="0"/>
              <a:t>‹#›</a:t>
            </a:fld>
            <a:endParaRPr lang="he-IL"/>
          </a:p>
        </p:txBody>
      </p:sp>
    </p:spTree>
    <p:extLst>
      <p:ext uri="{BB962C8B-B14F-4D97-AF65-F5344CB8AC3E}">
        <p14:creationId xmlns:p14="http://schemas.microsoft.com/office/powerpoint/2010/main" val="29861346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תמונה פנורמית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he-IL" smtClean="0"/>
              <a:t>לחץ כדי לערוך סגנון כותרת של תבנית בסיס</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e-IL" smtClean="0"/>
              <a:t>לחץ על הסמל כדי להוסיף תמונה</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Date Placeholder 4"/>
          <p:cNvSpPr>
            <a:spLocks noGrp="1"/>
          </p:cNvSpPr>
          <p:nvPr>
            <p:ph type="dt" sz="half" idx="10"/>
          </p:nvPr>
        </p:nvSpPr>
        <p:spPr/>
        <p:txBody>
          <a:bodyPr/>
          <a:lstStyle/>
          <a:p>
            <a:fld id="{24585E16-4206-4BD0-82F0-E710AFA1C746}" type="datetimeFigureOut">
              <a:rPr lang="he-IL" smtClean="0"/>
              <a:t>כ"ד/טבת/תשע"ז</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A31AC940-D333-4631-964C-E00BC7DD586B}" type="slidenum">
              <a:rPr lang="he-IL" smtClean="0"/>
              <a:t>‹#›</a:t>
            </a:fld>
            <a:endParaRPr lang="he-IL"/>
          </a:p>
        </p:txBody>
      </p:sp>
    </p:spTree>
    <p:extLst>
      <p:ext uri="{BB962C8B-B14F-4D97-AF65-F5344CB8AC3E}">
        <p14:creationId xmlns:p14="http://schemas.microsoft.com/office/powerpoint/2010/main" val="14631419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כותרת וכיתוב">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he-IL" smtClean="0"/>
              <a:t>לחץ כדי לערוך סגנון כותרת של תבנית בסיס</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4" name="Date Placeholder 3"/>
          <p:cNvSpPr>
            <a:spLocks noGrp="1"/>
          </p:cNvSpPr>
          <p:nvPr>
            <p:ph type="dt" sz="half" idx="10"/>
          </p:nvPr>
        </p:nvSpPr>
        <p:spPr/>
        <p:txBody>
          <a:bodyPr/>
          <a:lstStyle/>
          <a:p>
            <a:fld id="{24585E16-4206-4BD0-82F0-E710AFA1C746}" type="datetimeFigureOut">
              <a:rPr lang="he-IL" smtClean="0"/>
              <a:t>כ"ד/טבת/תשע"ז</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A31AC940-D333-4631-964C-E00BC7DD586B}" type="slidenum">
              <a:rPr lang="he-IL" smtClean="0"/>
              <a:t>‹#›</a:t>
            </a:fld>
            <a:endParaRPr lang="he-IL"/>
          </a:p>
        </p:txBody>
      </p:sp>
    </p:spTree>
    <p:extLst>
      <p:ext uri="{BB962C8B-B14F-4D97-AF65-F5344CB8AC3E}">
        <p14:creationId xmlns:p14="http://schemas.microsoft.com/office/powerpoint/2010/main" val="36106925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ציטוט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he-IL" smtClean="0"/>
              <a:t>לחץ כדי לערוך סגנון כותרת של תבנית בסיס</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4" name="Date Placeholder 3"/>
          <p:cNvSpPr>
            <a:spLocks noGrp="1"/>
          </p:cNvSpPr>
          <p:nvPr>
            <p:ph type="dt" sz="half" idx="10"/>
          </p:nvPr>
        </p:nvSpPr>
        <p:spPr/>
        <p:txBody>
          <a:bodyPr/>
          <a:lstStyle/>
          <a:p>
            <a:fld id="{24585E16-4206-4BD0-82F0-E710AFA1C746}" type="datetimeFigureOut">
              <a:rPr lang="he-IL" smtClean="0"/>
              <a:t>כ"ד/טבת/תשע"ז</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A31AC940-D333-4631-964C-E00BC7DD586B}" type="slidenum">
              <a:rPr lang="he-IL" smtClean="0"/>
              <a:t>‹#›</a:t>
            </a:fld>
            <a:endParaRPr lang="he-IL"/>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2009391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כרטיס שם">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Date Placeholder 3"/>
          <p:cNvSpPr>
            <a:spLocks noGrp="1"/>
          </p:cNvSpPr>
          <p:nvPr>
            <p:ph type="dt" sz="half" idx="10"/>
          </p:nvPr>
        </p:nvSpPr>
        <p:spPr/>
        <p:txBody>
          <a:bodyPr/>
          <a:lstStyle/>
          <a:p>
            <a:fld id="{24585E16-4206-4BD0-82F0-E710AFA1C746}" type="datetimeFigureOut">
              <a:rPr lang="he-IL" smtClean="0"/>
              <a:t>כ"ד/טבת/תשע"ז</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A31AC940-D333-4631-964C-E00BC7DD586B}" type="slidenum">
              <a:rPr lang="he-IL" smtClean="0"/>
              <a:t>‹#›</a:t>
            </a:fld>
            <a:endParaRPr lang="he-IL"/>
          </a:p>
        </p:txBody>
      </p:sp>
    </p:spTree>
    <p:extLst>
      <p:ext uri="{BB962C8B-B14F-4D97-AF65-F5344CB8AC3E}">
        <p14:creationId xmlns:p14="http://schemas.microsoft.com/office/powerpoint/2010/main" val="2570333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עמודות">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4585E16-4206-4BD0-82F0-E710AFA1C746}" type="datetimeFigureOut">
              <a:rPr lang="he-IL" smtClean="0"/>
              <a:t>כ"ד/טבת/תשע"ז</a:t>
            </a:fld>
            <a:endParaRPr lang="he-IL"/>
          </a:p>
        </p:txBody>
      </p:sp>
      <p:sp>
        <p:nvSpPr>
          <p:cNvPr id="4"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A31AC940-D333-4631-964C-E00BC7DD586B}" type="slidenum">
              <a:rPr lang="he-IL" smtClean="0"/>
              <a:t>‹#›</a:t>
            </a:fld>
            <a:endParaRPr lang="he-IL"/>
          </a:p>
        </p:txBody>
      </p:sp>
    </p:spTree>
    <p:extLst>
      <p:ext uri="{BB962C8B-B14F-4D97-AF65-F5344CB8AC3E}">
        <p14:creationId xmlns:p14="http://schemas.microsoft.com/office/powerpoint/2010/main" val="4207291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עמודת 3 תמונות">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e-IL" smtClean="0"/>
              <a:t>לחץ על הסמל כדי להוסיף תמונה</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e-IL" smtClean="0"/>
              <a:t>לחץ על הסמל כדי להוסיף תמונה</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e-IL" smtClean="0"/>
              <a:t>לחץ על הסמל כדי להוסיף תמונה</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4585E16-4206-4BD0-82F0-E710AFA1C746}" type="datetimeFigureOut">
              <a:rPr lang="he-IL" smtClean="0"/>
              <a:t>כ"ד/טבת/תשע"ז</a:t>
            </a:fld>
            <a:endParaRPr lang="he-IL"/>
          </a:p>
        </p:txBody>
      </p:sp>
      <p:sp>
        <p:nvSpPr>
          <p:cNvPr id="4"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A31AC940-D333-4631-964C-E00BC7DD586B}" type="slidenum">
              <a:rPr lang="he-IL" smtClean="0"/>
              <a:t>‹#›</a:t>
            </a:fld>
            <a:endParaRPr lang="he-IL"/>
          </a:p>
        </p:txBody>
      </p:sp>
    </p:spTree>
    <p:extLst>
      <p:ext uri="{BB962C8B-B14F-4D97-AF65-F5344CB8AC3E}">
        <p14:creationId xmlns:p14="http://schemas.microsoft.com/office/powerpoint/2010/main" val="30378161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smtClean="0"/>
              <a:t>לחץ כדי לערוך סגנון כותרת של תבנית בסיס</a:t>
            </a:r>
            <a:endParaRPr lang="en-US" dirty="0"/>
          </a:p>
        </p:txBody>
      </p:sp>
      <p:sp>
        <p:nvSpPr>
          <p:cNvPr id="3" name="Vertical Text Placeholder 2"/>
          <p:cNvSpPr>
            <a:spLocks noGrp="1"/>
          </p:cNvSpPr>
          <p:nvPr>
            <p:ph type="body" orient="vert" idx="1"/>
          </p:nvPr>
        </p:nvSpPr>
        <p:spPr/>
        <p:txBody>
          <a:bodyPr vert="eaVert" anchor="t" anchorCtr="0"/>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Date Placeholder 3"/>
          <p:cNvSpPr>
            <a:spLocks noGrp="1"/>
          </p:cNvSpPr>
          <p:nvPr>
            <p:ph type="dt" sz="half" idx="10"/>
          </p:nvPr>
        </p:nvSpPr>
        <p:spPr/>
        <p:txBody>
          <a:bodyPr/>
          <a:lstStyle/>
          <a:p>
            <a:fld id="{24585E16-4206-4BD0-82F0-E710AFA1C746}" type="datetimeFigureOut">
              <a:rPr lang="he-IL" smtClean="0"/>
              <a:t>כ"ד/טבת/תשע"ז</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A31AC940-D333-4631-964C-E00BC7DD586B}" type="slidenum">
              <a:rPr lang="he-IL" smtClean="0"/>
              <a:t>‹#›</a:t>
            </a:fld>
            <a:endParaRPr lang="he-IL"/>
          </a:p>
        </p:txBody>
      </p:sp>
    </p:spTree>
    <p:extLst>
      <p:ext uri="{BB962C8B-B14F-4D97-AF65-F5344CB8AC3E}">
        <p14:creationId xmlns:p14="http://schemas.microsoft.com/office/powerpoint/2010/main" val="1403408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he-IL" smtClean="0"/>
              <a:t>לחץ כדי לערוך סגנון כותרת של תבנית בסיס</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Date Placeholder 3"/>
          <p:cNvSpPr>
            <a:spLocks noGrp="1"/>
          </p:cNvSpPr>
          <p:nvPr>
            <p:ph type="dt" sz="half" idx="10"/>
          </p:nvPr>
        </p:nvSpPr>
        <p:spPr/>
        <p:txBody>
          <a:bodyPr/>
          <a:lstStyle/>
          <a:p>
            <a:fld id="{24585E16-4206-4BD0-82F0-E710AFA1C746}" type="datetimeFigureOut">
              <a:rPr lang="he-IL" smtClean="0"/>
              <a:t>כ"ד/טבת/תשע"ז</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A31AC940-D333-4631-964C-E00BC7DD586B}" type="slidenum">
              <a:rPr lang="he-IL" smtClean="0"/>
              <a:t>‹#›</a:t>
            </a:fld>
            <a:endParaRPr lang="he-IL"/>
          </a:p>
        </p:txBody>
      </p:sp>
    </p:spTree>
    <p:extLst>
      <p:ext uri="{BB962C8B-B14F-4D97-AF65-F5344CB8AC3E}">
        <p14:creationId xmlns:p14="http://schemas.microsoft.com/office/powerpoint/2010/main" val="18658765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smtClean="0"/>
              <a:t>לחץ כדי לערוך סגנון כותרת של תבנית בסיס</a:t>
            </a:r>
            <a:endParaRPr lang="en-US" dirty="0"/>
          </a:p>
        </p:txBody>
      </p:sp>
      <p:sp>
        <p:nvSpPr>
          <p:cNvPr id="3" name="Content Placeholder 2"/>
          <p:cNvSpPr>
            <a:spLocks noGrp="1"/>
          </p:cNvSpPr>
          <p:nvPr>
            <p:ph idx="1"/>
          </p:nvPr>
        </p:nvSpPr>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Date Placeholder 3"/>
          <p:cNvSpPr>
            <a:spLocks noGrp="1"/>
          </p:cNvSpPr>
          <p:nvPr>
            <p:ph type="dt" sz="half" idx="10"/>
          </p:nvPr>
        </p:nvSpPr>
        <p:spPr/>
        <p:txBody>
          <a:bodyPr/>
          <a:lstStyle/>
          <a:p>
            <a:fld id="{24585E16-4206-4BD0-82F0-E710AFA1C746}" type="datetimeFigureOut">
              <a:rPr lang="he-IL" smtClean="0"/>
              <a:t>כ"ד/טבת/תשע"ז</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A31AC940-D333-4631-964C-E00BC7DD586B}" type="slidenum">
              <a:rPr lang="he-IL" smtClean="0"/>
              <a:t>‹#›</a:t>
            </a:fld>
            <a:endParaRPr lang="he-IL"/>
          </a:p>
        </p:txBody>
      </p:sp>
    </p:spTree>
    <p:extLst>
      <p:ext uri="{BB962C8B-B14F-4D97-AF65-F5344CB8AC3E}">
        <p14:creationId xmlns:p14="http://schemas.microsoft.com/office/powerpoint/2010/main" val="2261573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Date Placeholder 3"/>
          <p:cNvSpPr>
            <a:spLocks noGrp="1"/>
          </p:cNvSpPr>
          <p:nvPr>
            <p:ph type="dt" sz="half" idx="10"/>
          </p:nvPr>
        </p:nvSpPr>
        <p:spPr/>
        <p:txBody>
          <a:bodyPr/>
          <a:lstStyle/>
          <a:p>
            <a:fld id="{24585E16-4206-4BD0-82F0-E710AFA1C746}" type="datetimeFigureOut">
              <a:rPr lang="he-IL" smtClean="0"/>
              <a:t>כ"ד/טבת/תשע"ז</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A31AC940-D333-4631-964C-E00BC7DD586B}" type="slidenum">
              <a:rPr lang="he-IL" smtClean="0"/>
              <a:t>‹#›</a:t>
            </a:fld>
            <a:endParaRPr lang="he-IL"/>
          </a:p>
        </p:txBody>
      </p:sp>
    </p:spTree>
    <p:extLst>
      <p:ext uri="{BB962C8B-B14F-4D97-AF65-F5344CB8AC3E}">
        <p14:creationId xmlns:p14="http://schemas.microsoft.com/office/powerpoint/2010/main" val="957519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smtClean="0"/>
              <a:t>לחץ כדי לערוך סגנון כותרת של תבנית בסיס</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5" name="Date Placeholder 4"/>
          <p:cNvSpPr>
            <a:spLocks noGrp="1"/>
          </p:cNvSpPr>
          <p:nvPr>
            <p:ph type="dt" sz="half" idx="10"/>
          </p:nvPr>
        </p:nvSpPr>
        <p:spPr/>
        <p:txBody>
          <a:bodyPr/>
          <a:lstStyle/>
          <a:p>
            <a:fld id="{24585E16-4206-4BD0-82F0-E710AFA1C746}" type="datetimeFigureOut">
              <a:rPr lang="he-IL" smtClean="0"/>
              <a:t>כ"ד/טבת/תשע"ז</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A31AC940-D333-4631-964C-E00BC7DD586B}" type="slidenum">
              <a:rPr lang="he-IL" smtClean="0"/>
              <a:t>‹#›</a:t>
            </a:fld>
            <a:endParaRPr lang="he-IL"/>
          </a:p>
        </p:txBody>
      </p:sp>
    </p:spTree>
    <p:extLst>
      <p:ext uri="{BB962C8B-B14F-4D97-AF65-F5344CB8AC3E}">
        <p14:creationId xmlns:p14="http://schemas.microsoft.com/office/powerpoint/2010/main" val="4300831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7" name="Date Placeholder 6"/>
          <p:cNvSpPr>
            <a:spLocks noGrp="1"/>
          </p:cNvSpPr>
          <p:nvPr>
            <p:ph type="dt" sz="half" idx="10"/>
          </p:nvPr>
        </p:nvSpPr>
        <p:spPr/>
        <p:txBody>
          <a:bodyPr/>
          <a:lstStyle/>
          <a:p>
            <a:fld id="{24585E16-4206-4BD0-82F0-E710AFA1C746}" type="datetimeFigureOut">
              <a:rPr lang="he-IL" smtClean="0"/>
              <a:t>כ"ד/טבת/תשע"ז</a:t>
            </a:fld>
            <a:endParaRPr lang="he-IL"/>
          </a:p>
        </p:txBody>
      </p:sp>
      <p:sp>
        <p:nvSpPr>
          <p:cNvPr id="8" name="Footer Placeholder 7"/>
          <p:cNvSpPr>
            <a:spLocks noGrp="1"/>
          </p:cNvSpPr>
          <p:nvPr>
            <p:ph type="ftr" sz="quarter" idx="11"/>
          </p:nvPr>
        </p:nvSpPr>
        <p:spPr/>
        <p:txBody>
          <a:bodyPr/>
          <a:lstStyle/>
          <a:p>
            <a:endParaRPr lang="he-IL"/>
          </a:p>
        </p:txBody>
      </p:sp>
      <p:sp>
        <p:nvSpPr>
          <p:cNvPr id="9" name="Slide Number Placeholder 8"/>
          <p:cNvSpPr>
            <a:spLocks noGrp="1"/>
          </p:cNvSpPr>
          <p:nvPr>
            <p:ph type="sldNum" sz="quarter" idx="12"/>
          </p:nvPr>
        </p:nvSpPr>
        <p:spPr/>
        <p:txBody>
          <a:bodyPr/>
          <a:lstStyle/>
          <a:p>
            <a:fld id="{A31AC940-D333-4631-964C-E00BC7DD586B}" type="slidenum">
              <a:rPr lang="he-IL" smtClean="0"/>
              <a:t>‹#›</a:t>
            </a:fld>
            <a:endParaRPr lang="he-IL"/>
          </a:p>
        </p:txBody>
      </p:sp>
    </p:spTree>
    <p:extLst>
      <p:ext uri="{BB962C8B-B14F-4D97-AF65-F5344CB8AC3E}">
        <p14:creationId xmlns:p14="http://schemas.microsoft.com/office/powerpoint/2010/main" val="23853597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smtClean="0"/>
              <a:t>לחץ כדי לערוך סגנון כותרת של תבנית בסיס</a:t>
            </a:r>
            <a:endParaRPr lang="en-US" dirty="0"/>
          </a:p>
        </p:txBody>
      </p:sp>
      <p:sp>
        <p:nvSpPr>
          <p:cNvPr id="7" name="Date Placeholder 2"/>
          <p:cNvSpPr>
            <a:spLocks noGrp="1"/>
          </p:cNvSpPr>
          <p:nvPr>
            <p:ph type="dt" sz="half" idx="10"/>
          </p:nvPr>
        </p:nvSpPr>
        <p:spPr/>
        <p:txBody>
          <a:bodyPr/>
          <a:lstStyle/>
          <a:p>
            <a:fld id="{24585E16-4206-4BD0-82F0-E710AFA1C746}" type="datetimeFigureOut">
              <a:rPr lang="he-IL" smtClean="0"/>
              <a:t>כ"ד/טבת/תשע"ז</a:t>
            </a:fld>
            <a:endParaRPr lang="he-IL"/>
          </a:p>
        </p:txBody>
      </p:sp>
      <p:sp>
        <p:nvSpPr>
          <p:cNvPr id="5" name="Footer Placeholder 3"/>
          <p:cNvSpPr>
            <a:spLocks noGrp="1"/>
          </p:cNvSpPr>
          <p:nvPr>
            <p:ph type="ftr" sz="quarter" idx="11"/>
          </p:nvPr>
        </p:nvSpPr>
        <p:spPr/>
        <p:txBody>
          <a:bodyPr/>
          <a:lstStyle/>
          <a:p>
            <a:endParaRPr lang="he-IL"/>
          </a:p>
        </p:txBody>
      </p:sp>
      <p:sp>
        <p:nvSpPr>
          <p:cNvPr id="6" name="Slide Number Placeholder 4"/>
          <p:cNvSpPr>
            <a:spLocks noGrp="1"/>
          </p:cNvSpPr>
          <p:nvPr>
            <p:ph type="sldNum" sz="quarter" idx="12"/>
          </p:nvPr>
        </p:nvSpPr>
        <p:spPr/>
        <p:txBody>
          <a:bodyPr/>
          <a:lstStyle/>
          <a:p>
            <a:fld id="{A31AC940-D333-4631-964C-E00BC7DD586B}" type="slidenum">
              <a:rPr lang="he-IL" smtClean="0"/>
              <a:t>‹#›</a:t>
            </a:fld>
            <a:endParaRPr lang="he-IL"/>
          </a:p>
        </p:txBody>
      </p:sp>
    </p:spTree>
    <p:extLst>
      <p:ext uri="{BB962C8B-B14F-4D97-AF65-F5344CB8AC3E}">
        <p14:creationId xmlns:p14="http://schemas.microsoft.com/office/powerpoint/2010/main" val="28852005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24585E16-4206-4BD0-82F0-E710AFA1C746}" type="datetimeFigureOut">
              <a:rPr lang="he-IL" smtClean="0"/>
              <a:t>כ"ד/טבת/תשע"ז</a:t>
            </a:fld>
            <a:endParaRPr lang="he-IL"/>
          </a:p>
        </p:txBody>
      </p:sp>
      <p:sp>
        <p:nvSpPr>
          <p:cNvPr id="5" name="Footer Placeholder 2"/>
          <p:cNvSpPr>
            <a:spLocks noGrp="1"/>
          </p:cNvSpPr>
          <p:nvPr>
            <p:ph type="ftr" sz="quarter" idx="11"/>
          </p:nvPr>
        </p:nvSpPr>
        <p:spPr/>
        <p:txBody>
          <a:bodyPr/>
          <a:lstStyle/>
          <a:p>
            <a:endParaRPr lang="he-IL"/>
          </a:p>
        </p:txBody>
      </p:sp>
      <p:sp>
        <p:nvSpPr>
          <p:cNvPr id="6" name="Slide Number Placeholder 3"/>
          <p:cNvSpPr>
            <a:spLocks noGrp="1"/>
          </p:cNvSpPr>
          <p:nvPr>
            <p:ph type="sldNum" sz="quarter" idx="12"/>
          </p:nvPr>
        </p:nvSpPr>
        <p:spPr/>
        <p:txBody>
          <a:bodyPr/>
          <a:lstStyle/>
          <a:p>
            <a:fld id="{A31AC940-D333-4631-964C-E00BC7DD586B}" type="slidenum">
              <a:rPr lang="he-IL" smtClean="0"/>
              <a:t>‹#›</a:t>
            </a:fld>
            <a:endParaRPr lang="he-IL"/>
          </a:p>
        </p:txBody>
      </p:sp>
    </p:spTree>
    <p:extLst>
      <p:ext uri="{BB962C8B-B14F-4D97-AF65-F5344CB8AC3E}">
        <p14:creationId xmlns:p14="http://schemas.microsoft.com/office/powerpoint/2010/main" val="8920951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he-IL" smtClean="0"/>
              <a:t>לחץ כדי לערוך סגנון כותרת של תבנית בסיס</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7" name="Date Placeholder 4"/>
          <p:cNvSpPr>
            <a:spLocks noGrp="1"/>
          </p:cNvSpPr>
          <p:nvPr>
            <p:ph type="dt" sz="half" idx="10"/>
          </p:nvPr>
        </p:nvSpPr>
        <p:spPr/>
        <p:txBody>
          <a:bodyPr/>
          <a:lstStyle/>
          <a:p>
            <a:fld id="{24585E16-4206-4BD0-82F0-E710AFA1C746}" type="datetimeFigureOut">
              <a:rPr lang="he-IL" smtClean="0"/>
              <a:t>כ"ד/טבת/תשע"ז</a:t>
            </a:fld>
            <a:endParaRPr lang="he-IL"/>
          </a:p>
        </p:txBody>
      </p:sp>
      <p:sp>
        <p:nvSpPr>
          <p:cNvPr id="5" name="Footer Placeholder 5"/>
          <p:cNvSpPr>
            <a:spLocks noGrp="1"/>
          </p:cNvSpPr>
          <p:nvPr>
            <p:ph type="ftr" sz="quarter" idx="11"/>
          </p:nvPr>
        </p:nvSpPr>
        <p:spPr/>
        <p:txBody>
          <a:bodyPr/>
          <a:lstStyle/>
          <a:p>
            <a:endParaRPr lang="he-IL"/>
          </a:p>
        </p:txBody>
      </p:sp>
      <p:sp>
        <p:nvSpPr>
          <p:cNvPr id="6" name="Slide Number Placeholder 6"/>
          <p:cNvSpPr>
            <a:spLocks noGrp="1"/>
          </p:cNvSpPr>
          <p:nvPr>
            <p:ph type="sldNum" sz="quarter" idx="12"/>
          </p:nvPr>
        </p:nvSpPr>
        <p:spPr/>
        <p:txBody>
          <a:bodyPr/>
          <a:lstStyle/>
          <a:p>
            <a:fld id="{A31AC940-D333-4631-964C-E00BC7DD586B}" type="slidenum">
              <a:rPr lang="he-IL" smtClean="0"/>
              <a:t>‹#›</a:t>
            </a:fld>
            <a:endParaRPr lang="he-IL"/>
          </a:p>
        </p:txBody>
      </p:sp>
    </p:spTree>
    <p:extLst>
      <p:ext uri="{BB962C8B-B14F-4D97-AF65-F5344CB8AC3E}">
        <p14:creationId xmlns:p14="http://schemas.microsoft.com/office/powerpoint/2010/main" val="1070520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he-IL" smtClean="0"/>
              <a:t>לחץ כדי לערוך סגנון כותרת של תבנית בסיס</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e-IL" smtClean="0"/>
              <a:t>לחץ על הסמל כדי להוסיף תמונה</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Date Placeholder 4"/>
          <p:cNvSpPr>
            <a:spLocks noGrp="1"/>
          </p:cNvSpPr>
          <p:nvPr>
            <p:ph type="dt" sz="half" idx="10"/>
          </p:nvPr>
        </p:nvSpPr>
        <p:spPr/>
        <p:txBody>
          <a:bodyPr/>
          <a:lstStyle/>
          <a:p>
            <a:fld id="{24585E16-4206-4BD0-82F0-E710AFA1C746}" type="datetimeFigureOut">
              <a:rPr lang="he-IL" smtClean="0"/>
              <a:t>כ"ד/טבת/תשע"ז</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A31AC940-D333-4631-964C-E00BC7DD586B}" type="slidenum">
              <a:rPr lang="he-IL" smtClean="0"/>
              <a:t>‹#›</a:t>
            </a:fld>
            <a:endParaRPr lang="he-IL"/>
          </a:p>
        </p:txBody>
      </p:sp>
    </p:spTree>
    <p:extLst>
      <p:ext uri="{BB962C8B-B14F-4D97-AF65-F5344CB8AC3E}">
        <p14:creationId xmlns:p14="http://schemas.microsoft.com/office/powerpoint/2010/main" val="4011893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24585E16-4206-4BD0-82F0-E710AFA1C746}" type="datetimeFigureOut">
              <a:rPr lang="he-IL" smtClean="0"/>
              <a:t>כ"ד/טבת/תשע"ז</a:t>
            </a:fld>
            <a:endParaRPr lang="he-IL"/>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he-IL"/>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31AC940-D333-4631-964C-E00BC7DD586B}" type="slidenum">
              <a:rPr lang="he-IL" smtClean="0"/>
              <a:t>‹#›</a:t>
            </a:fld>
            <a:endParaRPr lang="he-IL"/>
          </a:p>
        </p:txBody>
      </p:sp>
    </p:spTree>
    <p:extLst>
      <p:ext uri="{BB962C8B-B14F-4D97-AF65-F5344CB8AC3E}">
        <p14:creationId xmlns:p14="http://schemas.microsoft.com/office/powerpoint/2010/main" val="2099682085"/>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1713471" y="1870859"/>
            <a:ext cx="9498226" cy="1068806"/>
          </a:xfrm>
        </p:spPr>
        <p:txBody>
          <a:bodyPr/>
          <a:lstStyle/>
          <a:p>
            <a:pPr algn="ctr"/>
            <a:r>
              <a:rPr lang="he-IL" sz="6000" b="1" u="sng" dirty="0">
                <a:solidFill>
                  <a:schemeClr val="accent1"/>
                </a:solidFill>
                <a:latin typeface="David" panose="020E0502060401010101" pitchFamily="34" charset="-79"/>
                <a:ea typeface="+mn-ea"/>
                <a:cs typeface="David" panose="020E0502060401010101" pitchFamily="34" charset="-79"/>
              </a:rPr>
              <a:t>פסילת ספרים</a:t>
            </a:r>
            <a:r>
              <a:rPr lang="he-IL" sz="6000" dirty="0" smtClean="0">
                <a:latin typeface="David" panose="020E0502060401010101" pitchFamily="34" charset="-79"/>
                <a:cs typeface="David" panose="020E0502060401010101" pitchFamily="34" charset="-79"/>
              </a:rPr>
              <a:t/>
            </a:r>
            <a:br>
              <a:rPr lang="he-IL" sz="6000" dirty="0" smtClean="0">
                <a:latin typeface="David" panose="020E0502060401010101" pitchFamily="34" charset="-79"/>
                <a:cs typeface="David" panose="020E0502060401010101" pitchFamily="34" charset="-79"/>
              </a:rPr>
            </a:br>
            <a:endParaRPr lang="he-IL" sz="6000" dirty="0">
              <a:latin typeface="David" panose="020E0502060401010101" pitchFamily="34" charset="-79"/>
              <a:cs typeface="David" panose="020E0502060401010101" pitchFamily="34" charset="-79"/>
            </a:endParaRPr>
          </a:p>
        </p:txBody>
      </p:sp>
      <p:pic>
        <p:nvPicPr>
          <p:cNvPr id="4" name="תמונה 3"/>
          <p:cNvPicPr>
            <a:picLocks noChangeAspect="1"/>
          </p:cNvPicPr>
          <p:nvPr/>
        </p:nvPicPr>
        <p:blipFill>
          <a:blip r:embed="rId2"/>
          <a:stretch>
            <a:fillRect/>
          </a:stretch>
        </p:blipFill>
        <p:spPr>
          <a:xfrm>
            <a:off x="121507" y="158500"/>
            <a:ext cx="2311365" cy="970084"/>
          </a:xfrm>
          <a:prstGeom prst="rect">
            <a:avLst/>
          </a:prstGeom>
        </p:spPr>
      </p:pic>
      <p:sp>
        <p:nvSpPr>
          <p:cNvPr id="5" name="TextBox 2"/>
          <p:cNvSpPr txBox="1"/>
          <p:nvPr/>
        </p:nvSpPr>
        <p:spPr>
          <a:xfrm>
            <a:off x="-302080" y="5431537"/>
            <a:ext cx="8841997" cy="954107"/>
          </a:xfrm>
          <a:prstGeom prst="rect">
            <a:avLst/>
          </a:prstGeom>
          <a:noFill/>
        </p:spPr>
        <p:txBody>
          <a:bodyPr wrap="square" rtlCol="1">
            <a:spAutoFit/>
          </a:bodyPr>
          <a:ls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a:lstStyle>
          <a:p>
            <a:pPr algn="ctr"/>
            <a:r>
              <a:rPr lang="he-IL" sz="2800" b="1" dirty="0" smtClean="0">
                <a:solidFill>
                  <a:schemeClr val="accent1"/>
                </a:solidFill>
                <a:latin typeface="David" panose="020E0502060401010101" pitchFamily="34" charset="-79"/>
                <a:cs typeface="David" panose="020E0502060401010101" pitchFamily="34" charset="-79"/>
              </a:rPr>
              <a:t>עו"ד אפי אוחנה, שותף</a:t>
            </a:r>
          </a:p>
          <a:p>
            <a:pPr algn="ctr"/>
            <a:r>
              <a:rPr lang="he-IL" sz="2800" b="1" dirty="0" smtClean="0">
                <a:solidFill>
                  <a:schemeClr val="accent1"/>
                </a:solidFill>
                <a:latin typeface="David" panose="020E0502060401010101" pitchFamily="34" charset="-79"/>
                <a:cs typeface="David" panose="020E0502060401010101" pitchFamily="34" charset="-79"/>
              </a:rPr>
              <a:t>דורון, </a:t>
            </a:r>
            <a:r>
              <a:rPr lang="he-IL" sz="2800" b="1" dirty="0" err="1" smtClean="0">
                <a:solidFill>
                  <a:schemeClr val="accent1"/>
                </a:solidFill>
                <a:latin typeface="David" panose="020E0502060401010101" pitchFamily="34" charset="-79"/>
                <a:cs typeface="David" panose="020E0502060401010101" pitchFamily="34" charset="-79"/>
              </a:rPr>
              <a:t>טיקוצקי</a:t>
            </a:r>
            <a:r>
              <a:rPr lang="he-IL" sz="2800" b="1" dirty="0" smtClean="0">
                <a:solidFill>
                  <a:schemeClr val="accent1"/>
                </a:solidFill>
                <a:latin typeface="David" panose="020E0502060401010101" pitchFamily="34" charset="-79"/>
                <a:cs typeface="David" panose="020E0502060401010101" pitchFamily="34" charset="-79"/>
              </a:rPr>
              <a:t>, קנטור, גוטמן, </a:t>
            </a:r>
            <a:r>
              <a:rPr lang="he-IL" sz="2800" b="1" dirty="0" err="1" smtClean="0">
                <a:solidFill>
                  <a:schemeClr val="accent1"/>
                </a:solidFill>
                <a:latin typeface="David" panose="020E0502060401010101" pitchFamily="34" charset="-79"/>
                <a:cs typeface="David" panose="020E0502060401010101" pitchFamily="34" charset="-79"/>
              </a:rPr>
              <a:t>צדרבוים</a:t>
            </a:r>
            <a:r>
              <a:rPr lang="he-IL" sz="2800" b="1" dirty="0" smtClean="0">
                <a:solidFill>
                  <a:schemeClr val="accent1"/>
                </a:solidFill>
                <a:latin typeface="David" panose="020E0502060401010101" pitchFamily="34" charset="-79"/>
                <a:cs typeface="David" panose="020E0502060401010101" pitchFamily="34" charset="-79"/>
              </a:rPr>
              <a:t> - עורכי דין ונוטריון</a:t>
            </a:r>
            <a:endParaRPr lang="he-IL" sz="2800" b="1" dirty="0">
              <a:solidFill>
                <a:schemeClr val="accent1"/>
              </a:solidFill>
              <a:latin typeface="David" panose="020E0502060401010101" pitchFamily="34" charset="-79"/>
              <a:cs typeface="David" panose="020E0502060401010101" pitchFamily="34" charset="-79"/>
            </a:endParaRPr>
          </a:p>
        </p:txBody>
      </p:sp>
      <p:sp>
        <p:nvSpPr>
          <p:cNvPr id="6" name="TextBox 5"/>
          <p:cNvSpPr txBox="1"/>
          <p:nvPr/>
        </p:nvSpPr>
        <p:spPr>
          <a:xfrm>
            <a:off x="1408670" y="2002852"/>
            <a:ext cx="8732108" cy="2862322"/>
          </a:xfrm>
          <a:prstGeom prst="rect">
            <a:avLst/>
          </a:prstGeom>
          <a:noFill/>
        </p:spPr>
        <p:txBody>
          <a:bodyPr wrap="square" rtlCol="1">
            <a:spAutoFit/>
          </a:bodyPr>
          <a:lstStyle/>
          <a:p>
            <a:pPr marL="857250" indent="-857250">
              <a:buFont typeface="Arial" panose="020B0604020202020204" pitchFamily="34" charset="0"/>
              <a:buChar char="•"/>
            </a:pPr>
            <a:r>
              <a:rPr lang="he-IL" sz="6000" dirty="0">
                <a:latin typeface="David" panose="020E0502060401010101" pitchFamily="34" charset="-79"/>
                <a:cs typeface="David" panose="020E0502060401010101" pitchFamily="34" charset="-79"/>
              </a:rPr>
              <a:t>דגשים בניהול </a:t>
            </a:r>
            <a:r>
              <a:rPr lang="he-IL" sz="6000" dirty="0" smtClean="0">
                <a:latin typeface="David" panose="020E0502060401010101" pitchFamily="34" charset="-79"/>
                <a:cs typeface="David" panose="020E0502060401010101" pitchFamily="34" charset="-79"/>
              </a:rPr>
              <a:t>ספרים</a:t>
            </a:r>
          </a:p>
          <a:p>
            <a:pPr marL="857250" indent="-857250">
              <a:buFont typeface="Arial" panose="020B0604020202020204" pitchFamily="34" charset="0"/>
              <a:buChar char="•"/>
            </a:pPr>
            <a:r>
              <a:rPr lang="he-IL" sz="6000" dirty="0" smtClean="0">
                <a:latin typeface="David" panose="020E0502060401010101" pitchFamily="34" charset="-79"/>
                <a:cs typeface="David" panose="020E0502060401010101" pitchFamily="34" charset="-79"/>
              </a:rPr>
              <a:t>דרכי התמודדות</a:t>
            </a:r>
          </a:p>
          <a:p>
            <a:pPr marL="857250" indent="-857250">
              <a:buFont typeface="Arial" panose="020B0604020202020204" pitchFamily="34" charset="0"/>
              <a:buChar char="•"/>
            </a:pPr>
            <a:r>
              <a:rPr lang="he-IL" sz="6000" dirty="0" smtClean="0">
                <a:latin typeface="David" panose="020E0502060401010101" pitchFamily="34" charset="-79"/>
                <a:cs typeface="David" panose="020E0502060401010101" pitchFamily="34" charset="-79"/>
              </a:rPr>
              <a:t>השלכות </a:t>
            </a:r>
            <a:r>
              <a:rPr lang="he-IL" sz="6000" dirty="0">
                <a:latin typeface="David" panose="020E0502060401010101" pitchFamily="34" charset="-79"/>
                <a:cs typeface="David" panose="020E0502060401010101" pitchFamily="34" charset="-79"/>
              </a:rPr>
              <a:t>אזרחיות ופליליות</a:t>
            </a:r>
            <a:endParaRPr lang="he-IL" sz="6000" dirty="0"/>
          </a:p>
        </p:txBody>
      </p:sp>
    </p:spTree>
    <p:extLst>
      <p:ext uri="{BB962C8B-B14F-4D97-AF65-F5344CB8AC3E}">
        <p14:creationId xmlns:p14="http://schemas.microsoft.com/office/powerpoint/2010/main" val="32568722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a:spLocks noGrp="1"/>
          </p:cNvSpPr>
          <p:nvPr>
            <p:ph type="subTitle" idx="1"/>
          </p:nvPr>
        </p:nvSpPr>
        <p:spPr>
          <a:xfrm>
            <a:off x="906505" y="687345"/>
            <a:ext cx="9944100" cy="6343650"/>
          </a:xfrm>
        </p:spPr>
        <p:txBody>
          <a:bodyPr>
            <a:normAutofit fontScale="77500" lnSpcReduction="20000"/>
          </a:bodyPr>
          <a:lstStyle/>
          <a:p>
            <a:pPr lvl="0" algn="ctr" fontAlgn="base"/>
            <a:r>
              <a:rPr lang="he-IL" sz="3800" b="1" u="sng" dirty="0" smtClean="0">
                <a:effectLst>
                  <a:outerShdw sx="0" sy="0">
                    <a:srgbClr val="000000"/>
                  </a:outerShdw>
                </a:effectLst>
                <a:latin typeface="David" panose="020E0502060401010101" pitchFamily="34" charset="-79"/>
                <a:cs typeface="David" panose="020E0502060401010101" pitchFamily="34" charset="-79"/>
              </a:rPr>
              <a:t>יצרן או סיטונאי?- המשך</a:t>
            </a:r>
            <a:endParaRPr lang="he-IL" sz="2400" b="1" u="sng" dirty="0" smtClean="0">
              <a:effectLst>
                <a:outerShdw sx="0" sy="0">
                  <a:srgbClr val="000000"/>
                </a:outerShdw>
              </a:effectLst>
              <a:latin typeface="David" panose="020E0502060401010101" pitchFamily="34" charset="-79"/>
              <a:cs typeface="David" panose="020E0502060401010101" pitchFamily="34" charset="-79"/>
            </a:endParaRPr>
          </a:p>
          <a:p>
            <a:pPr marL="342900" indent="-342900" algn="just" fontAlgn="base">
              <a:buFont typeface="Wingdings 3" charset="2"/>
              <a:buChar char=""/>
            </a:pPr>
            <a:r>
              <a:rPr lang="he-IL" sz="2800" dirty="0" smtClean="0">
                <a:solidFill>
                  <a:schemeClr val="tx1"/>
                </a:solidFill>
                <a:effectLst>
                  <a:outerShdw sx="0" sy="0">
                    <a:srgbClr val="000000"/>
                  </a:outerShdw>
                </a:effectLst>
                <a:latin typeface="David" panose="020E0502060401010101" pitchFamily="34" charset="-79"/>
                <a:cs typeface="David" panose="020E0502060401010101" pitchFamily="34" charset="-79"/>
              </a:rPr>
              <a:t>השוני </a:t>
            </a:r>
            <a:r>
              <a:rPr lang="he-IL" sz="2800" dirty="0">
                <a:solidFill>
                  <a:schemeClr val="tx1"/>
                </a:solidFill>
                <a:effectLst>
                  <a:outerShdw sx="0" sy="0">
                    <a:srgbClr val="000000"/>
                  </a:outerShdw>
                </a:effectLst>
                <a:latin typeface="David" panose="020E0502060401010101" pitchFamily="34" charset="-79"/>
                <a:cs typeface="David" panose="020E0502060401010101" pitchFamily="34" charset="-79"/>
              </a:rPr>
              <a:t>בין הספרים הנדרשים מיצרן לעומת הספרים הנדרשים מסיטונאי נוגע בעיקר </a:t>
            </a:r>
            <a:r>
              <a:rPr lang="he-IL" sz="2800" dirty="0" smtClean="0">
                <a:solidFill>
                  <a:schemeClr val="tx1"/>
                </a:solidFill>
                <a:effectLst>
                  <a:outerShdw sx="0" sy="0">
                    <a:srgbClr val="000000"/>
                  </a:outerShdw>
                </a:effectLst>
                <a:latin typeface="David" panose="020E0502060401010101" pitchFamily="34" charset="-79"/>
                <a:cs typeface="David" panose="020E0502060401010101" pitchFamily="34" charset="-79"/>
              </a:rPr>
              <a:t>לספרים שתכליתם מעקב אחר המלאי.</a:t>
            </a:r>
          </a:p>
          <a:p>
            <a:pPr marL="342900" indent="-342900" algn="just" fontAlgn="base">
              <a:buFont typeface="Wingdings 3" charset="2"/>
              <a:buChar char=""/>
            </a:pPr>
            <a:r>
              <a:rPr lang="he-IL" sz="2800" b="1" u="sng" dirty="0" smtClean="0">
                <a:solidFill>
                  <a:schemeClr val="tx1"/>
                </a:solidFill>
                <a:effectLst>
                  <a:outerShdw sx="0" sy="0">
                    <a:srgbClr val="000000"/>
                  </a:outerShdw>
                </a:effectLst>
                <a:latin typeface="David" panose="020E0502060401010101" pitchFamily="34" charset="-79"/>
                <a:cs typeface="David" panose="020E0502060401010101" pitchFamily="34" charset="-79"/>
              </a:rPr>
              <a:t>ספרים מיוחדים שנדרשים מיצרן</a:t>
            </a:r>
            <a:r>
              <a:rPr lang="he-IL" sz="28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a:t>
            </a:r>
            <a:endParaRPr lang="he-IL" sz="2800" b="1"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marL="457200" indent="-457200" algn="r" fontAlgn="base">
              <a:buFont typeface="Arial" panose="020B0604020202020204" pitchFamily="34" charset="0"/>
              <a:buChar char="•"/>
            </a:pPr>
            <a:r>
              <a:rPr lang="he-IL" sz="2800" dirty="0">
                <a:solidFill>
                  <a:schemeClr val="tx1"/>
                </a:solidFill>
                <a:effectLst>
                  <a:outerShdw sx="0" sy="0">
                    <a:srgbClr val="000000"/>
                  </a:outerShdw>
                </a:effectLst>
                <a:latin typeface="David" panose="020E0502060401010101" pitchFamily="34" charset="-79"/>
                <a:cs typeface="David" panose="020E0502060401010101" pitchFamily="34" charset="-79"/>
              </a:rPr>
              <a:t>ספר תנועות מלאי של מוצרים עיקריים (חומרי הגלם).</a:t>
            </a:r>
          </a:p>
          <a:p>
            <a:pPr marL="457200" indent="-457200" algn="r" fontAlgn="base">
              <a:buFont typeface="Arial" panose="020B0604020202020204" pitchFamily="34" charset="0"/>
              <a:buChar char="•"/>
            </a:pPr>
            <a:r>
              <a:rPr lang="he-IL" sz="2800" dirty="0">
                <a:solidFill>
                  <a:schemeClr val="tx1"/>
                </a:solidFill>
                <a:effectLst>
                  <a:outerShdw sx="0" sy="0">
                    <a:srgbClr val="000000"/>
                  </a:outerShdw>
                </a:effectLst>
                <a:latin typeface="David" panose="020E0502060401010101" pitchFamily="34" charset="-79"/>
                <a:cs typeface="David" panose="020E0502060401010101" pitchFamily="34" charset="-79"/>
              </a:rPr>
              <a:t>ספר תנועות מלאי של מוצרים גמורים.</a:t>
            </a:r>
          </a:p>
          <a:p>
            <a:pPr marL="457200" indent="-457200" algn="just" fontAlgn="base">
              <a:buFont typeface="Arial" panose="020B0604020202020204" pitchFamily="34" charset="0"/>
              <a:buChar char="•"/>
            </a:pPr>
            <a:r>
              <a:rPr lang="he-IL" sz="2800" dirty="0">
                <a:solidFill>
                  <a:schemeClr val="tx1"/>
                </a:solidFill>
                <a:effectLst>
                  <a:outerShdw sx="0" sy="0">
                    <a:srgbClr val="000000"/>
                  </a:outerShdw>
                </a:effectLst>
                <a:latin typeface="David" panose="020E0502060401010101" pitchFamily="34" charset="-79"/>
                <a:cs typeface="David" panose="020E0502060401010101" pitchFamily="34" charset="-79"/>
              </a:rPr>
              <a:t>דו"ח ייצור </a:t>
            </a:r>
            <a:r>
              <a:rPr lang="he-IL" sz="2800" dirty="0" smtClean="0">
                <a:solidFill>
                  <a:schemeClr val="tx1"/>
                </a:solidFill>
                <a:effectLst>
                  <a:outerShdw sx="0" sy="0">
                    <a:srgbClr val="000000"/>
                  </a:outerShdw>
                </a:effectLst>
                <a:latin typeface="David" panose="020E0502060401010101" pitchFamily="34" charset="-79"/>
                <a:cs typeface="David" panose="020E0502060401010101" pitchFamily="34" charset="-79"/>
              </a:rPr>
              <a:t>יומי.</a:t>
            </a:r>
            <a:endParaRPr lang="he-IL" sz="2800"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marL="342900" indent="-342900" algn="just" fontAlgn="base">
              <a:buFont typeface="Wingdings 3" charset="2"/>
              <a:buChar char=""/>
            </a:pPr>
            <a:r>
              <a:rPr lang="he-IL" sz="2800" b="1" u="sng" dirty="0" smtClean="0">
                <a:solidFill>
                  <a:schemeClr val="tx1"/>
                </a:solidFill>
                <a:effectLst>
                  <a:outerShdw sx="0" sy="0">
                    <a:srgbClr val="000000"/>
                  </a:outerShdw>
                </a:effectLst>
                <a:latin typeface="David" panose="020E0502060401010101" pitchFamily="34" charset="-79"/>
                <a:cs typeface="David" panose="020E0502060401010101" pitchFamily="34" charset="-79"/>
              </a:rPr>
              <a:t>יצרן או סיטונאי?</a:t>
            </a:r>
          </a:p>
          <a:p>
            <a:pPr marL="457200" indent="-457200" algn="just" fontAlgn="base">
              <a:buFont typeface="Arial" panose="020B0604020202020204" pitchFamily="34" charset="0"/>
              <a:buChar char="•"/>
            </a:pPr>
            <a:r>
              <a:rPr lang="he-IL" sz="2700" b="1" u="sng" dirty="0">
                <a:solidFill>
                  <a:schemeClr val="tx1"/>
                </a:solidFill>
                <a:effectLst>
                  <a:outerShdw sx="0" sy="0">
                    <a:srgbClr val="000000"/>
                  </a:outerShdw>
                </a:effectLst>
                <a:latin typeface="David" panose="020E0502060401010101" pitchFamily="34" charset="-79"/>
                <a:cs typeface="David" panose="020E0502060401010101" pitchFamily="34" charset="-79"/>
              </a:rPr>
              <a:t>פס"ד </a:t>
            </a:r>
            <a:r>
              <a:rPr lang="he-IL" sz="2700" b="1" u="sng" dirty="0" err="1" smtClean="0">
                <a:solidFill>
                  <a:schemeClr val="tx1"/>
                </a:solidFill>
                <a:effectLst>
                  <a:outerShdw sx="0" sy="0">
                    <a:srgbClr val="000000"/>
                  </a:outerShdw>
                </a:effectLst>
                <a:latin typeface="David" panose="020E0502060401010101" pitchFamily="34" charset="-79"/>
                <a:cs typeface="David" panose="020E0502060401010101" pitchFamily="34" charset="-79"/>
              </a:rPr>
              <a:t>פלקון</a:t>
            </a:r>
            <a:r>
              <a:rPr lang="he-IL" sz="2700" b="1" u="sng" dirty="0" smtClean="0">
                <a:solidFill>
                  <a:schemeClr val="tx1"/>
                </a:solidFill>
                <a:effectLst>
                  <a:outerShdw sx="0" sy="0">
                    <a:srgbClr val="000000"/>
                  </a:outerShdw>
                </a:effectLst>
                <a:latin typeface="David" panose="020E0502060401010101" pitchFamily="34" charset="-79"/>
                <a:cs typeface="David" panose="020E0502060401010101" pitchFamily="34" charset="-79"/>
              </a:rPr>
              <a:t> (ע"מ 11612-10-09)- עסק לקליית מוצרים:</a:t>
            </a:r>
            <a:endParaRPr lang="en-US" sz="2700" b="1" u="sng"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algn="just" fontAlgn="base"/>
            <a:r>
              <a:rPr lang="he-IL" sz="27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	"</a:t>
            </a:r>
            <a:r>
              <a:rPr lang="he-IL" sz="2700" b="1" dirty="0">
                <a:solidFill>
                  <a:schemeClr val="tx1"/>
                </a:solidFill>
                <a:effectLst>
                  <a:outerShdw sx="0" sy="0">
                    <a:srgbClr val="000000"/>
                  </a:outerShdw>
                </a:effectLst>
                <a:latin typeface="David" panose="020E0502060401010101" pitchFamily="34" charset="-79"/>
                <a:cs typeface="David" panose="020E0502060401010101" pitchFamily="34" charset="-79"/>
              </a:rPr>
              <a:t>הגדרת ייצור בתוספת א' להוראות ניהול ספרים הינה רחבה וכוללת גם פעולות שאינן </a:t>
            </a:r>
            <a:r>
              <a:rPr lang="he-IL" sz="27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	יצירת</a:t>
            </a:r>
            <a:r>
              <a:rPr lang="he-IL" sz="2700" b="1" dirty="0">
                <a:solidFill>
                  <a:schemeClr val="tx1"/>
                </a:solidFill>
                <a:effectLst>
                  <a:outerShdw sx="0" sy="0">
                    <a:srgbClr val="000000"/>
                  </a:outerShdw>
                </a:effectLst>
                <a:latin typeface="David" panose="020E0502060401010101" pitchFamily="34" charset="-79"/>
                <a:cs typeface="David" panose="020E0502060401010101" pitchFamily="34" charset="-79"/>
              </a:rPr>
              <a:t> </a:t>
            </a:r>
            <a:r>
              <a:rPr lang="en-US" sz="2700" b="1" dirty="0">
                <a:solidFill>
                  <a:schemeClr val="tx1"/>
                </a:solidFill>
                <a:effectLst>
                  <a:outerShdw sx="0" sy="0">
                    <a:srgbClr val="000000"/>
                  </a:outerShdw>
                </a:effectLst>
                <a:latin typeface="David" panose="020E0502060401010101" pitchFamily="34" charset="-79"/>
                <a:cs typeface="David" panose="020E0502060401010101" pitchFamily="34" charset="-79"/>
              </a:rPr>
              <a:t>"</a:t>
            </a:r>
            <a:r>
              <a:rPr lang="he-IL" sz="2700" b="1" dirty="0">
                <a:solidFill>
                  <a:schemeClr val="tx1"/>
                </a:solidFill>
                <a:effectLst>
                  <a:outerShdw sx="0" sy="0">
                    <a:srgbClr val="000000"/>
                  </a:outerShdw>
                </a:effectLst>
                <a:latin typeface="David" panose="020E0502060401010101" pitchFamily="34" charset="-79"/>
                <a:cs typeface="David" panose="020E0502060401010101" pitchFamily="34" charset="-79"/>
              </a:rPr>
              <a:t>יש </a:t>
            </a:r>
            <a:r>
              <a:rPr lang="he-IL" sz="27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מוחשי</a:t>
            </a:r>
            <a:r>
              <a:rPr lang="en-US" sz="27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 "</a:t>
            </a:r>
            <a:r>
              <a:rPr lang="en-US" sz="2700" b="1" dirty="0">
                <a:solidFill>
                  <a:schemeClr val="tx1"/>
                </a:solidFill>
                <a:effectLst>
                  <a:outerShdw sx="0" sy="0">
                    <a:srgbClr val="000000"/>
                  </a:outerShdw>
                </a:effectLst>
                <a:latin typeface="David" panose="020E0502060401010101" pitchFamily="34" charset="-79"/>
                <a:cs typeface="David" panose="020E0502060401010101" pitchFamily="34" charset="-79"/>
              </a:rPr>
              <a:t> </a:t>
            </a:r>
            <a:r>
              <a:rPr lang="he-IL" sz="27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חדש</a:t>
            </a:r>
            <a:r>
              <a:rPr lang="he-IL" sz="2700" b="1" dirty="0">
                <a:solidFill>
                  <a:schemeClr val="tx1"/>
                </a:solidFill>
                <a:effectLst>
                  <a:outerShdw sx="0" sy="0">
                    <a:srgbClr val="000000"/>
                  </a:outerShdw>
                </a:effectLst>
                <a:latin typeface="David" panose="020E0502060401010101" pitchFamily="34" charset="-79"/>
                <a:cs typeface="David" panose="020E0502060401010101" pitchFamily="34" charset="-79"/>
              </a:rPr>
              <a:t>. כך נכללות פעולות </a:t>
            </a:r>
            <a:r>
              <a:rPr lang="he-IL" sz="27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הפקה</a:t>
            </a:r>
            <a:r>
              <a:rPr lang="he-IL" sz="2700" b="1" dirty="0">
                <a:solidFill>
                  <a:schemeClr val="tx1"/>
                </a:solidFill>
                <a:effectLst>
                  <a:outerShdw sx="0" sy="0">
                    <a:srgbClr val="000000"/>
                  </a:outerShdw>
                </a:effectLst>
                <a:latin typeface="David" panose="020E0502060401010101" pitchFamily="34" charset="-79"/>
                <a:cs typeface="David" panose="020E0502060401010101" pitchFamily="34" charset="-79"/>
              </a:rPr>
              <a:t>, הרכבה, השלמה ואפילו פעולות מיון </a:t>
            </a:r>
            <a:r>
              <a:rPr lang="he-IL" sz="27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	ואריזות </a:t>
            </a:r>
            <a:r>
              <a:rPr lang="he-IL" sz="2700" b="1" dirty="0">
                <a:solidFill>
                  <a:schemeClr val="tx1"/>
                </a:solidFill>
                <a:effectLst>
                  <a:outerShdw sx="0" sy="0">
                    <a:srgbClr val="000000"/>
                  </a:outerShdw>
                </a:effectLst>
                <a:latin typeface="David" panose="020E0502060401010101" pitchFamily="34" charset="-79"/>
                <a:cs typeface="David" panose="020E0502060401010101" pitchFamily="34" charset="-79"/>
              </a:rPr>
              <a:t>כשאינן פעולות </a:t>
            </a:r>
            <a:r>
              <a:rPr lang="he-IL" sz="27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נלוות </a:t>
            </a:r>
            <a:r>
              <a:rPr lang="he-IL" sz="2700" b="1" dirty="0">
                <a:solidFill>
                  <a:schemeClr val="tx1"/>
                </a:solidFill>
                <a:effectLst>
                  <a:outerShdw sx="0" sy="0">
                    <a:srgbClr val="000000"/>
                  </a:outerShdw>
                </a:effectLst>
                <a:latin typeface="David" panose="020E0502060401010101" pitchFamily="34" charset="-79"/>
                <a:cs typeface="David" panose="020E0502060401010101" pitchFamily="34" charset="-79"/>
              </a:rPr>
              <a:t>למסחר או לשירותים. הגדרה רחבה זו עשויה לכלול </a:t>
            </a:r>
            <a:r>
              <a:rPr lang="he-IL" sz="27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בחובה</a:t>
            </a:r>
            <a:r>
              <a:rPr lang="he-IL" sz="2700" b="1" dirty="0">
                <a:solidFill>
                  <a:schemeClr val="tx1"/>
                </a:solidFill>
                <a:effectLst>
                  <a:outerShdw sx="0" sy="0">
                    <a:srgbClr val="000000"/>
                  </a:outerShdw>
                </a:effectLst>
                <a:latin typeface="David" panose="020E0502060401010101" pitchFamily="34" charset="-79"/>
                <a:cs typeface="David" panose="020E0502060401010101" pitchFamily="34" charset="-79"/>
              </a:rPr>
              <a:t> </a:t>
            </a:r>
            <a:r>
              <a:rPr lang="he-IL" sz="27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גם 	הליך </a:t>
            </a:r>
            <a:r>
              <a:rPr lang="he-IL" sz="2700" b="1" dirty="0">
                <a:solidFill>
                  <a:schemeClr val="tx1"/>
                </a:solidFill>
                <a:effectLst>
                  <a:outerShdw sx="0" sy="0">
                    <a:srgbClr val="000000"/>
                  </a:outerShdw>
                </a:effectLst>
                <a:latin typeface="David" panose="020E0502060401010101" pitchFamily="34" charset="-79"/>
                <a:cs typeface="David" panose="020E0502060401010101" pitchFamily="34" charset="-79"/>
              </a:rPr>
              <a:t>קלייה של מוצרים".</a:t>
            </a:r>
            <a:endParaRPr lang="en-US" sz="2700" b="1"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marL="457200" indent="-457200" algn="just" fontAlgn="base">
              <a:buFont typeface="Arial" panose="020B0604020202020204" pitchFamily="34" charset="0"/>
              <a:buChar char="•"/>
            </a:pPr>
            <a:r>
              <a:rPr lang="he-IL" sz="2700" b="1" u="sng" dirty="0" smtClean="0">
                <a:solidFill>
                  <a:schemeClr val="tx1"/>
                </a:solidFill>
                <a:effectLst>
                  <a:outerShdw sx="0" sy="0">
                    <a:srgbClr val="000000"/>
                  </a:outerShdw>
                </a:effectLst>
                <a:latin typeface="David" panose="020E0502060401010101" pitchFamily="34" charset="-79"/>
                <a:cs typeface="David" panose="020E0502060401010101" pitchFamily="34" charset="-79"/>
              </a:rPr>
              <a:t>פס"ד </a:t>
            </a:r>
            <a:r>
              <a:rPr lang="he-IL" sz="2700" b="1" u="sng" dirty="0">
                <a:solidFill>
                  <a:schemeClr val="tx1"/>
                </a:solidFill>
                <a:effectLst>
                  <a:outerShdw sx="0" sy="0">
                    <a:srgbClr val="000000"/>
                  </a:outerShdw>
                </a:effectLst>
                <a:latin typeface="David" panose="020E0502060401010101" pitchFamily="34" charset="-79"/>
                <a:cs typeface="David" panose="020E0502060401010101" pitchFamily="34" charset="-79"/>
              </a:rPr>
              <a:t>זוהר </a:t>
            </a:r>
            <a:r>
              <a:rPr lang="he-IL" sz="2700" b="1" u="sng" dirty="0" err="1" smtClean="0">
                <a:solidFill>
                  <a:schemeClr val="tx1"/>
                </a:solidFill>
                <a:effectLst>
                  <a:outerShdw sx="0" sy="0">
                    <a:srgbClr val="000000"/>
                  </a:outerShdw>
                </a:effectLst>
                <a:latin typeface="David" panose="020E0502060401010101" pitchFamily="34" charset="-79"/>
                <a:cs typeface="David" panose="020E0502060401010101" pitchFamily="34" charset="-79"/>
              </a:rPr>
              <a:t>ש.ב.א</a:t>
            </a:r>
            <a:r>
              <a:rPr lang="he-IL" sz="2700" b="1" u="sng" dirty="0" smtClean="0">
                <a:solidFill>
                  <a:schemeClr val="tx1"/>
                </a:solidFill>
                <a:effectLst>
                  <a:outerShdw sx="0" sy="0">
                    <a:srgbClr val="000000"/>
                  </a:outerShdw>
                </a:effectLst>
                <a:latin typeface="David" panose="020E0502060401010101" pitchFamily="34" charset="-79"/>
                <a:cs typeface="David" panose="020E0502060401010101" pitchFamily="34" charset="-79"/>
              </a:rPr>
              <a:t> (ע"מ 10750-01-10)- מיון, חיתוך, כבישה ועיבוד פסולת מתכות לצורך מסחר:</a:t>
            </a:r>
            <a:endParaRPr lang="en-US" sz="2700" b="1" u="sng"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algn="just" fontAlgn="base"/>
            <a:r>
              <a:rPr lang="he-IL" sz="27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	"ואולם</a:t>
            </a:r>
            <a:r>
              <a:rPr lang="he-IL" sz="2700" b="1" dirty="0">
                <a:solidFill>
                  <a:schemeClr val="tx1"/>
                </a:solidFill>
                <a:effectLst>
                  <a:outerShdw sx="0" sy="0">
                    <a:srgbClr val="000000"/>
                  </a:outerShdw>
                </a:effectLst>
                <a:latin typeface="David" panose="020E0502060401010101" pitchFamily="34" charset="-79"/>
                <a:cs typeface="David" panose="020E0502060401010101" pitchFamily="34" charset="-79"/>
              </a:rPr>
              <a:t>, נדמה כי מעבר לפעולה של מיון וכבישה אין למעשה פעילות שיש בה משום ייצור של </a:t>
            </a:r>
            <a:r>
              <a:rPr lang="he-IL" sz="27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	מוצר חדש... ויש </a:t>
            </a:r>
            <a:r>
              <a:rPr lang="he-IL" sz="2700" b="1" dirty="0">
                <a:solidFill>
                  <a:schemeClr val="tx1"/>
                </a:solidFill>
                <a:effectLst>
                  <a:outerShdw sx="0" sy="0">
                    <a:srgbClr val="000000"/>
                  </a:outerShdw>
                </a:effectLst>
                <a:latin typeface="David" panose="020E0502060401010101" pitchFamily="34" charset="-79"/>
                <a:cs typeface="David" panose="020E0502060401010101" pitchFamily="34" charset="-79"/>
              </a:rPr>
              <a:t>לפיכך </a:t>
            </a:r>
            <a:r>
              <a:rPr lang="he-IL" sz="27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לקבל </a:t>
            </a:r>
            <a:r>
              <a:rPr lang="he-IL" sz="2700" b="1" dirty="0">
                <a:solidFill>
                  <a:schemeClr val="tx1"/>
                </a:solidFill>
                <a:effectLst>
                  <a:outerShdw sx="0" sy="0">
                    <a:srgbClr val="000000"/>
                  </a:outerShdw>
                </a:effectLst>
                <a:latin typeface="David" panose="020E0502060401010101" pitchFamily="34" charset="-79"/>
                <a:cs typeface="David" panose="020E0502060401010101" pitchFamily="34" charset="-79"/>
              </a:rPr>
              <a:t>עמדת המשיב כי למעשה עיקר פעילותה של המערערות הוא </a:t>
            </a:r>
            <a:r>
              <a:rPr lang="he-IL" sz="27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	כסיטונאית</a:t>
            </a:r>
            <a:r>
              <a:rPr lang="en-US" sz="27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a:t>
            </a:r>
            <a:r>
              <a:rPr lang="he-IL" sz="27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a:t>
            </a:r>
            <a:endParaRPr lang="en-US" sz="2700" b="1"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marL="342900" indent="-342900" algn="just" fontAlgn="base">
              <a:buFont typeface="Wingdings 3" charset="2"/>
              <a:buChar char=""/>
            </a:pPr>
            <a:endParaRPr lang="en-US" sz="2700" b="1" u="sng"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marL="342900" indent="-342900" algn="just" fontAlgn="base">
              <a:buFont typeface="Wingdings 3" charset="2"/>
              <a:buChar char=""/>
            </a:pPr>
            <a:endParaRPr lang="he-IL" sz="2800" dirty="0">
              <a:solidFill>
                <a:schemeClr val="tx1"/>
              </a:solidFill>
              <a:effectLst>
                <a:outerShdw sx="0" sy="0">
                  <a:srgbClr val="000000"/>
                </a:outerShdw>
              </a:effectLst>
              <a:latin typeface="David" panose="020E0502060401010101" pitchFamily="34" charset="-79"/>
              <a:cs typeface="David" panose="020E0502060401010101" pitchFamily="34" charset="-79"/>
            </a:endParaRPr>
          </a:p>
        </p:txBody>
      </p:sp>
      <p:pic>
        <p:nvPicPr>
          <p:cNvPr id="3" name="תמונה 2"/>
          <p:cNvPicPr>
            <a:picLocks noChangeAspect="1"/>
          </p:cNvPicPr>
          <p:nvPr/>
        </p:nvPicPr>
        <p:blipFill>
          <a:blip r:embed="rId2"/>
          <a:stretch>
            <a:fillRect/>
          </a:stretch>
        </p:blipFill>
        <p:spPr>
          <a:xfrm>
            <a:off x="88555" y="133178"/>
            <a:ext cx="2160375" cy="906713"/>
          </a:xfrm>
          <a:prstGeom prst="rect">
            <a:avLst/>
          </a:prstGeom>
        </p:spPr>
      </p:pic>
    </p:spTree>
    <p:extLst>
      <p:ext uri="{BB962C8B-B14F-4D97-AF65-F5344CB8AC3E}">
        <p14:creationId xmlns:p14="http://schemas.microsoft.com/office/powerpoint/2010/main" val="28395306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a:spLocks noGrp="1"/>
          </p:cNvSpPr>
          <p:nvPr>
            <p:ph type="subTitle" idx="1"/>
          </p:nvPr>
        </p:nvSpPr>
        <p:spPr>
          <a:xfrm>
            <a:off x="848840" y="588489"/>
            <a:ext cx="9944100" cy="6343650"/>
          </a:xfrm>
        </p:spPr>
        <p:txBody>
          <a:bodyPr>
            <a:normAutofit fontScale="85000" lnSpcReduction="20000"/>
          </a:bodyPr>
          <a:lstStyle/>
          <a:p>
            <a:pPr lvl="0" algn="ctr" fontAlgn="base"/>
            <a:r>
              <a:rPr lang="he-IL" sz="3800" b="1" u="sng" dirty="0" smtClean="0">
                <a:effectLst>
                  <a:outerShdw sx="0" sy="0">
                    <a:srgbClr val="000000"/>
                  </a:outerShdw>
                </a:effectLst>
                <a:latin typeface="David" panose="020E0502060401010101" pitchFamily="34" charset="-79"/>
                <a:cs typeface="David" panose="020E0502060401010101" pitchFamily="34" charset="-79"/>
              </a:rPr>
              <a:t>בעל מקצוע חופשי או נותן שירותים חופשי?</a:t>
            </a:r>
            <a:endParaRPr lang="he-IL" sz="2400" b="1" u="sng" dirty="0" smtClean="0">
              <a:effectLst>
                <a:outerShdw sx="0" sy="0">
                  <a:srgbClr val="000000"/>
                </a:outerShdw>
              </a:effectLst>
              <a:latin typeface="David" panose="020E0502060401010101" pitchFamily="34" charset="-79"/>
              <a:cs typeface="David" panose="020E0502060401010101" pitchFamily="34" charset="-79"/>
            </a:endParaRPr>
          </a:p>
          <a:p>
            <a:pPr marL="342900" indent="-342900" algn="just" fontAlgn="base">
              <a:buFont typeface="Wingdings 3" charset="2"/>
              <a:buChar char=""/>
            </a:pPr>
            <a:r>
              <a:rPr lang="he-IL" sz="2800" b="1" u="sng" dirty="0" smtClean="0">
                <a:solidFill>
                  <a:schemeClr val="tx1"/>
                </a:solidFill>
                <a:effectLst>
                  <a:outerShdw sx="0" sy="0">
                    <a:srgbClr val="000000"/>
                  </a:outerShdw>
                </a:effectLst>
                <a:latin typeface="David" panose="020E0502060401010101" pitchFamily="34" charset="-79"/>
                <a:cs typeface="David" panose="020E0502060401010101" pitchFamily="34" charset="-79"/>
              </a:rPr>
              <a:t>הגדרות</a:t>
            </a:r>
          </a:p>
          <a:p>
            <a:pPr marL="457200" indent="-457200" algn="just" fontAlgn="base">
              <a:buFont typeface="Arial" panose="020B0604020202020204" pitchFamily="34" charset="0"/>
              <a:buChar char="•"/>
            </a:pPr>
            <a:r>
              <a:rPr lang="he-IL" sz="2800" dirty="0" smtClean="0">
                <a:solidFill>
                  <a:schemeClr val="tx1"/>
                </a:solidFill>
                <a:effectLst>
                  <a:outerShdw sx="0" sy="0">
                    <a:srgbClr val="000000"/>
                  </a:outerShdw>
                </a:effectLst>
                <a:latin typeface="David" panose="020E0502060401010101" pitchFamily="34" charset="-79"/>
                <a:cs typeface="David" panose="020E0502060401010101" pitchFamily="34" charset="-79"/>
              </a:rPr>
              <a:t>"</a:t>
            </a:r>
            <a:r>
              <a:rPr lang="he-IL" sz="28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בעל מקצוע חופשי</a:t>
            </a:r>
            <a:r>
              <a:rPr lang="he-IL" sz="2800" dirty="0" smtClean="0">
                <a:solidFill>
                  <a:schemeClr val="tx1"/>
                </a:solidFill>
                <a:effectLst>
                  <a:outerShdw sx="0" sy="0">
                    <a:srgbClr val="000000"/>
                  </a:outerShdw>
                </a:effectLst>
                <a:latin typeface="David" panose="020E0502060401010101" pitchFamily="34" charset="-79"/>
                <a:cs typeface="David" panose="020E0502060401010101" pitchFamily="34" charset="-79"/>
              </a:rPr>
              <a:t>" - נישום </a:t>
            </a:r>
            <a:r>
              <a:rPr lang="he-IL" sz="2800" b="1" u="sng" dirty="0" smtClean="0">
                <a:solidFill>
                  <a:schemeClr val="tx1"/>
                </a:solidFill>
                <a:effectLst>
                  <a:outerShdw sx="0" sy="0">
                    <a:srgbClr val="000000"/>
                  </a:outerShdw>
                </a:effectLst>
                <a:latin typeface="David" panose="020E0502060401010101" pitchFamily="34" charset="-79"/>
                <a:cs typeface="David" panose="020E0502060401010101" pitchFamily="34" charset="-79"/>
              </a:rPr>
              <a:t>העוסק במקצוע</a:t>
            </a:r>
            <a:r>
              <a:rPr lang="he-IL" sz="2800" dirty="0" smtClean="0">
                <a:solidFill>
                  <a:schemeClr val="tx1"/>
                </a:solidFill>
                <a:effectLst>
                  <a:outerShdw sx="0" sy="0">
                    <a:srgbClr val="000000"/>
                  </a:outerShdw>
                </a:effectLst>
                <a:latin typeface="David" panose="020E0502060401010101" pitchFamily="34" charset="-79"/>
                <a:cs typeface="David" panose="020E0502060401010101" pitchFamily="34" charset="-79"/>
              </a:rPr>
              <a:t> של אגרונום, אדריכל, הנדסאי, חוקר פרטי, טוען רבני, טכנאי, טכנאי שיניים, יועץ לארגון, יועץ לניהול, יועץ מדעי, יועץ מס, כלכלן, מהנדס, מודד, מנהל חשבונות, מתורגמן, עורך דין, עורך פטנטים, רואה חשבון, שמאי וכן בעל מעבדה כימית או רפואית. </a:t>
            </a:r>
          </a:p>
          <a:p>
            <a:pPr marL="457200" indent="-457200" algn="just" fontAlgn="base">
              <a:buFont typeface="Arial" panose="020B0604020202020204" pitchFamily="34" charset="0"/>
              <a:buChar char="•"/>
            </a:pPr>
            <a:r>
              <a:rPr lang="he-IL" sz="2800" dirty="0" smtClean="0">
                <a:solidFill>
                  <a:schemeClr val="tx1"/>
                </a:solidFill>
                <a:effectLst>
                  <a:outerShdw sx="0" sy="0">
                    <a:srgbClr val="000000"/>
                  </a:outerShdw>
                </a:effectLst>
                <a:latin typeface="David" panose="020E0502060401010101" pitchFamily="34" charset="-79"/>
                <a:cs typeface="David" panose="020E0502060401010101" pitchFamily="34" charset="-79"/>
              </a:rPr>
              <a:t>"</a:t>
            </a:r>
            <a:r>
              <a:rPr lang="he-IL" sz="28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נותן שירות</a:t>
            </a:r>
            <a:r>
              <a:rPr lang="he-IL" sz="2800" dirty="0" smtClean="0">
                <a:solidFill>
                  <a:schemeClr val="tx1"/>
                </a:solidFill>
                <a:effectLst>
                  <a:outerShdw sx="0" sy="0">
                    <a:srgbClr val="000000"/>
                  </a:outerShdw>
                </a:effectLst>
                <a:latin typeface="David" panose="020E0502060401010101" pitchFamily="34" charset="-79"/>
                <a:cs typeface="David" panose="020E0502060401010101" pitchFamily="34" charset="-79"/>
              </a:rPr>
              <a:t>"- 1) נישום </a:t>
            </a:r>
            <a:r>
              <a:rPr lang="he-IL" sz="2800" dirty="0">
                <a:solidFill>
                  <a:schemeClr val="tx1"/>
                </a:solidFill>
                <a:effectLst>
                  <a:outerShdw sx="0" sy="0">
                    <a:srgbClr val="000000"/>
                  </a:outerShdw>
                </a:effectLst>
                <a:latin typeface="David" panose="020E0502060401010101" pitchFamily="34" charset="-79"/>
                <a:cs typeface="David" panose="020E0502060401010101" pitchFamily="34" charset="-79"/>
              </a:rPr>
              <a:t>שעסקו או חלק מעסקו מתן שירות לעסק אחר או לצרכן ואשר לא חלה עליו תוספת אחרת מהתוספות להוראות אלה</a:t>
            </a:r>
            <a:r>
              <a:rPr lang="he-IL" sz="2800" dirty="0" smtClean="0">
                <a:solidFill>
                  <a:schemeClr val="tx1"/>
                </a:solidFill>
                <a:effectLst>
                  <a:outerShdw sx="0" sy="0">
                    <a:srgbClr val="000000"/>
                  </a:outerShdw>
                </a:effectLst>
                <a:latin typeface="David" panose="020E0502060401010101" pitchFamily="34" charset="-79"/>
                <a:cs typeface="David" panose="020E0502060401010101" pitchFamily="34" charset="-79"/>
              </a:rPr>
              <a:t>; 2) נישום </a:t>
            </a:r>
            <a:r>
              <a:rPr lang="he-IL" sz="2800" dirty="0">
                <a:solidFill>
                  <a:schemeClr val="tx1"/>
                </a:solidFill>
                <a:effectLst>
                  <a:outerShdw sx="0" sy="0">
                    <a:srgbClr val="000000"/>
                  </a:outerShdw>
                </a:effectLst>
                <a:latin typeface="David" panose="020E0502060401010101" pitchFamily="34" charset="-79"/>
                <a:cs typeface="David" panose="020E0502060401010101" pitchFamily="34" charset="-79"/>
              </a:rPr>
              <a:t>אחר המנהל עסק או משלח יד ולא חלה עליו תוספת אחרת מן התוספות להוראות אלה.</a:t>
            </a:r>
          </a:p>
          <a:p>
            <a:pPr marL="342900" indent="-342900" algn="just" fontAlgn="base">
              <a:buFont typeface="Wingdings 3" charset="2"/>
              <a:buChar char=""/>
            </a:pPr>
            <a:r>
              <a:rPr lang="he-IL" sz="2800" b="1" u="sng" dirty="0">
                <a:solidFill>
                  <a:schemeClr val="tx1"/>
                </a:solidFill>
                <a:effectLst>
                  <a:outerShdw sx="0" sy="0">
                    <a:srgbClr val="000000"/>
                  </a:outerShdw>
                </a:effectLst>
                <a:latin typeface="David" panose="020E0502060401010101" pitchFamily="34" charset="-79"/>
                <a:cs typeface="David" panose="020E0502060401010101" pitchFamily="34" charset="-79"/>
              </a:rPr>
              <a:t>סוג הספרים </a:t>
            </a:r>
            <a:r>
              <a:rPr lang="he-IL" sz="2800" b="1" u="sng" dirty="0" smtClean="0">
                <a:solidFill>
                  <a:schemeClr val="tx1"/>
                </a:solidFill>
                <a:effectLst>
                  <a:outerShdw sx="0" sy="0">
                    <a:srgbClr val="000000"/>
                  </a:outerShdw>
                </a:effectLst>
                <a:latin typeface="David" panose="020E0502060401010101" pitchFamily="34" charset="-79"/>
                <a:cs typeface="David" panose="020E0502060401010101" pitchFamily="34" charset="-79"/>
              </a:rPr>
              <a:t>ושיטת </a:t>
            </a:r>
            <a:r>
              <a:rPr lang="he-IL" sz="2800" b="1" u="sng" dirty="0">
                <a:solidFill>
                  <a:schemeClr val="tx1"/>
                </a:solidFill>
                <a:effectLst>
                  <a:outerShdw sx="0" sy="0">
                    <a:srgbClr val="000000"/>
                  </a:outerShdw>
                </a:effectLst>
                <a:latin typeface="David" panose="020E0502060401010101" pitchFamily="34" charset="-79"/>
                <a:cs typeface="David" panose="020E0502060401010101" pitchFamily="34" charset="-79"/>
              </a:rPr>
              <a:t>ניהול ספרים</a:t>
            </a:r>
          </a:p>
          <a:p>
            <a:pPr marL="457200" indent="-457200" algn="just" fontAlgn="base">
              <a:buFont typeface="Arial" panose="020B0604020202020204" pitchFamily="34" charset="0"/>
              <a:buChar char="•"/>
            </a:pPr>
            <a:r>
              <a:rPr lang="he-IL" sz="2900" b="1" u="sng" dirty="0" smtClean="0">
                <a:solidFill>
                  <a:schemeClr val="tx1"/>
                </a:solidFill>
                <a:effectLst>
                  <a:outerShdw sx="0" sy="0">
                    <a:srgbClr val="000000"/>
                  </a:outerShdw>
                </a:effectLst>
                <a:latin typeface="David" panose="020E0502060401010101" pitchFamily="34" charset="-79"/>
                <a:cs typeface="David" panose="020E0502060401010101" pitchFamily="34" charset="-79"/>
              </a:rPr>
              <a:t>בעל מקצוע חופשי</a:t>
            </a:r>
            <a:r>
              <a:rPr lang="he-IL" sz="2900" dirty="0" smtClean="0">
                <a:solidFill>
                  <a:schemeClr val="tx1"/>
                </a:solidFill>
                <a:effectLst>
                  <a:outerShdw sx="0" sy="0">
                    <a:srgbClr val="000000"/>
                  </a:outerShdw>
                </a:effectLst>
                <a:latin typeface="David" panose="020E0502060401010101" pitchFamily="34" charset="-79"/>
                <a:cs typeface="David" panose="020E0502060401010101" pitchFamily="34" charset="-79"/>
              </a:rPr>
              <a:t>- סוג הספרים שיש לנהל הוא אחיד לכל בעל מקצוע חופשי ואין חשיבות למחזור העסק או למספר העובדים. שיטת ניהול הספרים (כפולה או חד </a:t>
            </a:r>
            <a:r>
              <a:rPr lang="he-IL" sz="2900" dirty="0" err="1" smtClean="0">
                <a:solidFill>
                  <a:schemeClr val="tx1"/>
                </a:solidFill>
                <a:effectLst>
                  <a:outerShdw sx="0" sy="0">
                    <a:srgbClr val="000000"/>
                  </a:outerShdw>
                </a:effectLst>
                <a:latin typeface="David" panose="020E0502060401010101" pitchFamily="34" charset="-79"/>
                <a:cs typeface="David" panose="020E0502060401010101" pitchFamily="34" charset="-79"/>
              </a:rPr>
              <a:t>צידית</a:t>
            </a:r>
            <a:r>
              <a:rPr lang="he-IL" sz="2900" dirty="0" smtClean="0">
                <a:solidFill>
                  <a:schemeClr val="tx1"/>
                </a:solidFill>
                <a:effectLst>
                  <a:outerShdw sx="0" sy="0">
                    <a:srgbClr val="000000"/>
                  </a:outerShdw>
                </a:effectLst>
                <a:latin typeface="David" panose="020E0502060401010101" pitchFamily="34" charset="-79"/>
                <a:cs typeface="David" panose="020E0502060401010101" pitchFamily="34" charset="-79"/>
              </a:rPr>
              <a:t>) תהא כזו "</a:t>
            </a:r>
            <a:r>
              <a:rPr lang="he-IL" sz="29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המתאימה לאופי העסק והיקפו</a:t>
            </a:r>
            <a:r>
              <a:rPr lang="he-IL" sz="2900" dirty="0" smtClean="0">
                <a:solidFill>
                  <a:schemeClr val="tx1"/>
                </a:solidFill>
                <a:effectLst>
                  <a:outerShdw sx="0" sy="0">
                    <a:srgbClr val="000000"/>
                  </a:outerShdw>
                </a:effectLst>
                <a:latin typeface="David" panose="020E0502060401010101" pitchFamily="34" charset="-79"/>
                <a:cs typeface="David" panose="020E0502060401010101" pitchFamily="34" charset="-79"/>
              </a:rPr>
              <a:t>".</a:t>
            </a:r>
          </a:p>
          <a:p>
            <a:pPr marL="457200" indent="-457200" algn="just" fontAlgn="base">
              <a:buFont typeface="Arial" panose="020B0604020202020204" pitchFamily="34" charset="0"/>
              <a:buChar char="•"/>
            </a:pPr>
            <a:r>
              <a:rPr lang="he-IL" sz="2900" b="1" u="sng" dirty="0" smtClean="0">
                <a:solidFill>
                  <a:schemeClr val="tx1"/>
                </a:solidFill>
                <a:effectLst>
                  <a:outerShdw sx="0" sy="0">
                    <a:srgbClr val="000000"/>
                  </a:outerShdw>
                </a:effectLst>
                <a:latin typeface="David" panose="020E0502060401010101" pitchFamily="34" charset="-79"/>
                <a:cs typeface="David" panose="020E0502060401010101" pitchFamily="34" charset="-79"/>
              </a:rPr>
              <a:t>נותן שירות</a:t>
            </a:r>
            <a:r>
              <a:rPr lang="he-IL" sz="2900" dirty="0" smtClean="0">
                <a:solidFill>
                  <a:schemeClr val="tx1"/>
                </a:solidFill>
                <a:effectLst>
                  <a:outerShdw sx="0" sy="0">
                    <a:srgbClr val="000000"/>
                  </a:outerShdw>
                </a:effectLst>
                <a:latin typeface="David" panose="020E0502060401010101" pitchFamily="34" charset="-79"/>
                <a:cs typeface="David" panose="020E0502060401010101" pitchFamily="34" charset="-79"/>
              </a:rPr>
              <a:t>- מחזור מעל 2,150,000 ₪ יש צורך בניהול מערכת חשבונות כפולה.</a:t>
            </a:r>
          </a:p>
          <a:p>
            <a:pPr marL="342900" indent="-342900" algn="just" fontAlgn="base">
              <a:buFont typeface="Wingdings 3" charset="2"/>
              <a:buChar char=""/>
            </a:pPr>
            <a:r>
              <a:rPr lang="he-IL" sz="2900" b="1" dirty="0">
                <a:solidFill>
                  <a:schemeClr val="tx1"/>
                </a:solidFill>
                <a:effectLst>
                  <a:outerShdw sx="0" sy="0">
                    <a:srgbClr val="000000"/>
                  </a:outerShdw>
                </a:effectLst>
                <a:latin typeface="David" panose="020E0502060401010101" pitchFamily="34" charset="-79"/>
                <a:cs typeface="David" panose="020E0502060401010101" pitchFamily="34" charset="-79"/>
              </a:rPr>
              <a:t>פס"ד ערכים תיקי השקעות</a:t>
            </a:r>
            <a:r>
              <a:rPr lang="he-IL" sz="2900" dirty="0">
                <a:solidFill>
                  <a:schemeClr val="tx1"/>
                </a:solidFill>
                <a:effectLst>
                  <a:outerShdw sx="0" sy="0">
                    <a:srgbClr val="000000"/>
                  </a:outerShdw>
                </a:effectLst>
                <a:latin typeface="David" panose="020E0502060401010101" pitchFamily="34" charset="-79"/>
                <a:cs typeface="David" panose="020E0502060401010101" pitchFamily="34" charset="-79"/>
              </a:rPr>
              <a:t>- יועץ השקעות נכנס לגדר כלכלן</a:t>
            </a:r>
            <a:r>
              <a:rPr lang="en-US" sz="2900" dirty="0">
                <a:solidFill>
                  <a:schemeClr val="tx1"/>
                </a:solidFill>
                <a:effectLst>
                  <a:outerShdw sx="0" sy="0">
                    <a:srgbClr val="000000"/>
                  </a:outerShdw>
                </a:effectLst>
                <a:latin typeface="David" panose="020E0502060401010101" pitchFamily="34" charset="-79"/>
                <a:cs typeface="David" panose="020E0502060401010101" pitchFamily="34" charset="-79"/>
              </a:rPr>
              <a:t>;</a:t>
            </a:r>
            <a:r>
              <a:rPr lang="he-IL" sz="2900" dirty="0">
                <a:solidFill>
                  <a:schemeClr val="tx1"/>
                </a:solidFill>
                <a:effectLst>
                  <a:outerShdw sx="0" sy="0">
                    <a:srgbClr val="000000"/>
                  </a:outerShdw>
                </a:effectLst>
                <a:latin typeface="David" panose="020E0502060401010101" pitchFamily="34" charset="-79"/>
                <a:cs typeface="David" panose="020E0502060401010101" pitchFamily="34" charset="-79"/>
              </a:rPr>
              <a:t> </a:t>
            </a:r>
            <a:r>
              <a:rPr lang="he-IL" sz="2900" b="1" dirty="0">
                <a:solidFill>
                  <a:schemeClr val="tx1"/>
                </a:solidFill>
                <a:effectLst>
                  <a:outerShdw sx="0" sy="0">
                    <a:srgbClr val="000000"/>
                  </a:outerShdw>
                </a:effectLst>
                <a:latin typeface="David" panose="020E0502060401010101" pitchFamily="34" charset="-79"/>
                <a:cs typeface="David" panose="020E0502060401010101" pitchFamily="34" charset="-79"/>
              </a:rPr>
              <a:t>פס"ד </a:t>
            </a:r>
            <a:r>
              <a:rPr lang="he-IL" sz="2900" b="1" dirty="0" err="1">
                <a:solidFill>
                  <a:schemeClr val="tx1"/>
                </a:solidFill>
                <a:effectLst>
                  <a:outerShdw sx="0" sy="0">
                    <a:srgbClr val="000000"/>
                  </a:outerShdw>
                </a:effectLst>
                <a:latin typeface="David" panose="020E0502060401010101" pitchFamily="34" charset="-79"/>
                <a:cs typeface="David" panose="020E0502060401010101" pitchFamily="34" charset="-79"/>
              </a:rPr>
              <a:t>מנשס</a:t>
            </a:r>
            <a:r>
              <a:rPr lang="he-IL" sz="2900" dirty="0">
                <a:solidFill>
                  <a:schemeClr val="tx1"/>
                </a:solidFill>
                <a:effectLst>
                  <a:outerShdw sx="0" sy="0">
                    <a:srgbClr val="000000"/>
                  </a:outerShdw>
                </a:effectLst>
                <a:latin typeface="David" panose="020E0502060401010101" pitchFamily="34" charset="-79"/>
                <a:cs typeface="David" panose="020E0502060401010101" pitchFamily="34" charset="-79"/>
              </a:rPr>
              <a:t>- תיקון מכשירי חשמל לא נכנס לגדר טכנאי לאור קיומו של מלאי ומכירת חלקי חילוף.</a:t>
            </a:r>
          </a:p>
          <a:p>
            <a:pPr marL="342900" indent="-342900" algn="just" fontAlgn="base">
              <a:buFont typeface="Wingdings 3" charset="2"/>
              <a:buChar char=""/>
            </a:pPr>
            <a:endParaRPr lang="he-IL" sz="2900"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marL="342900" indent="-342900" algn="just" fontAlgn="base">
              <a:buFont typeface="Wingdings 3" charset="2"/>
              <a:buChar char=""/>
            </a:pPr>
            <a:endParaRPr lang="en-US" sz="2900"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marL="342900" indent="-342900" algn="just" fontAlgn="base">
              <a:buFont typeface="Wingdings 3" charset="2"/>
              <a:buChar char=""/>
            </a:pPr>
            <a:endParaRPr lang="he-IL" sz="2900" dirty="0">
              <a:solidFill>
                <a:schemeClr val="tx1"/>
              </a:solidFill>
              <a:effectLst>
                <a:outerShdw sx="0" sy="0">
                  <a:srgbClr val="000000"/>
                </a:outerShdw>
              </a:effectLst>
              <a:latin typeface="David" panose="020E0502060401010101" pitchFamily="34" charset="-79"/>
              <a:cs typeface="David" panose="020E0502060401010101" pitchFamily="34" charset="-79"/>
            </a:endParaRPr>
          </a:p>
        </p:txBody>
      </p:sp>
      <p:pic>
        <p:nvPicPr>
          <p:cNvPr id="3" name="תמונה 2"/>
          <p:cNvPicPr>
            <a:picLocks noChangeAspect="1"/>
          </p:cNvPicPr>
          <p:nvPr/>
        </p:nvPicPr>
        <p:blipFill>
          <a:blip r:embed="rId2"/>
          <a:stretch>
            <a:fillRect/>
          </a:stretch>
        </p:blipFill>
        <p:spPr>
          <a:xfrm>
            <a:off x="88555" y="133178"/>
            <a:ext cx="2160375" cy="906713"/>
          </a:xfrm>
          <a:prstGeom prst="rect">
            <a:avLst/>
          </a:prstGeom>
        </p:spPr>
      </p:pic>
    </p:spTree>
    <p:extLst>
      <p:ext uri="{BB962C8B-B14F-4D97-AF65-F5344CB8AC3E}">
        <p14:creationId xmlns:p14="http://schemas.microsoft.com/office/powerpoint/2010/main" val="15159856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a:spLocks noGrp="1"/>
          </p:cNvSpPr>
          <p:nvPr>
            <p:ph type="subTitle" idx="1"/>
          </p:nvPr>
        </p:nvSpPr>
        <p:spPr>
          <a:xfrm>
            <a:off x="1371257" y="694209"/>
            <a:ext cx="9144000" cy="5784850"/>
          </a:xfrm>
        </p:spPr>
        <p:txBody>
          <a:bodyPr>
            <a:normAutofit fontScale="92500" lnSpcReduction="10000"/>
          </a:bodyPr>
          <a:lstStyle/>
          <a:p>
            <a:pPr lvl="0" algn="ctr" fontAlgn="base"/>
            <a:r>
              <a:rPr lang="he-IL" sz="3600" b="1" u="sng" dirty="0" smtClean="0">
                <a:latin typeface="David" panose="020E0502060401010101" pitchFamily="34" charset="-79"/>
                <a:cs typeface="David" panose="020E0502060401010101" pitchFamily="34" charset="-79"/>
              </a:rPr>
              <a:t>פסילת ספרים בגין </a:t>
            </a:r>
            <a:r>
              <a:rPr lang="he-IL" sz="3600" b="1" u="sng" dirty="0" err="1" smtClean="0">
                <a:latin typeface="David" panose="020E0502060401010101" pitchFamily="34" charset="-79"/>
                <a:cs typeface="David" panose="020E0502060401010101" pitchFamily="34" charset="-79"/>
              </a:rPr>
              <a:t>סטיה</a:t>
            </a:r>
            <a:r>
              <a:rPr lang="he-IL" sz="3600" b="1" u="sng" dirty="0" smtClean="0">
                <a:latin typeface="David" panose="020E0502060401010101" pitchFamily="34" charset="-79"/>
                <a:cs typeface="David" panose="020E0502060401010101" pitchFamily="34" charset="-79"/>
              </a:rPr>
              <a:t> מהותית</a:t>
            </a:r>
            <a:endParaRPr lang="he-IL" sz="2200" b="1" dirty="0" smtClean="0">
              <a:effectLst>
                <a:outerShdw sx="0" sy="0">
                  <a:srgbClr val="000000"/>
                </a:outerShdw>
              </a:effectLst>
              <a:latin typeface="David" panose="020E0502060401010101" pitchFamily="34" charset="-79"/>
              <a:cs typeface="David" panose="020E0502060401010101" pitchFamily="34" charset="-79"/>
            </a:endParaRPr>
          </a:p>
          <a:p>
            <a:pPr marL="342900" lvl="1" indent="-342900" algn="just" fontAlgn="base">
              <a:lnSpc>
                <a:spcPct val="90000"/>
              </a:lnSpc>
              <a:buFont typeface="Wingdings 3" charset="2"/>
              <a:buChar char=""/>
            </a:pPr>
            <a:r>
              <a:rPr lang="he-IL" sz="2600" cap="all" dirty="0" err="1" smtClean="0">
                <a:solidFill>
                  <a:schemeClr val="tx1"/>
                </a:solidFill>
                <a:effectLst>
                  <a:outerShdw sx="0" sy="0">
                    <a:srgbClr val="000000"/>
                  </a:outerShdw>
                </a:effectLst>
                <a:latin typeface="David" panose="020E0502060401010101" pitchFamily="34" charset="-79"/>
                <a:cs typeface="David" panose="020E0502060401010101" pitchFamily="34" charset="-79"/>
              </a:rPr>
              <a:t>סטיה</a:t>
            </a:r>
            <a:r>
              <a:rPr lang="he-IL" sz="26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 </a:t>
            </a:r>
            <a:r>
              <a:rPr lang="he-IL" sz="2600" cap="all" dirty="0">
                <a:solidFill>
                  <a:schemeClr val="tx1"/>
                </a:solidFill>
                <a:effectLst>
                  <a:outerShdw sx="0" sy="0">
                    <a:srgbClr val="000000"/>
                  </a:outerShdw>
                </a:effectLst>
                <a:latin typeface="David" panose="020E0502060401010101" pitchFamily="34" charset="-79"/>
                <a:cs typeface="David" panose="020E0502060401010101" pitchFamily="34" charset="-79"/>
              </a:rPr>
              <a:t>מהותית מהוראות ניהול ספרים - סע' 130(ב) לפקודה:</a:t>
            </a:r>
            <a:endParaRPr lang="en-US" sz="2600" cap="all"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algn="just" fontAlgn="base">
              <a:lnSpc>
                <a:spcPct val="90000"/>
              </a:lnSpc>
            </a:pPr>
            <a:r>
              <a:rPr lang="he-IL" sz="2600" dirty="0">
                <a:solidFill>
                  <a:schemeClr val="tx1"/>
                </a:solidFill>
                <a:effectLst>
                  <a:outerShdw sx="0" sy="0">
                    <a:srgbClr val="000000"/>
                  </a:outerShdw>
                </a:effectLst>
                <a:latin typeface="David" panose="020E0502060401010101" pitchFamily="34" charset="-79"/>
                <a:cs typeface="David" panose="020E0502060401010101" pitchFamily="34" charset="-79"/>
              </a:rPr>
              <a:t>	</a:t>
            </a:r>
            <a:r>
              <a:rPr lang="he-IL" sz="26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 רשאי </a:t>
            </a:r>
            <a:r>
              <a:rPr lang="he-IL" sz="2600" b="1" dirty="0">
                <a:solidFill>
                  <a:schemeClr val="tx1"/>
                </a:solidFill>
                <a:effectLst>
                  <a:outerShdw sx="0" sy="0">
                    <a:srgbClr val="000000"/>
                  </a:outerShdw>
                </a:effectLst>
                <a:latin typeface="David" panose="020E0502060401010101" pitchFamily="34" charset="-79"/>
                <a:cs typeface="David" panose="020E0502060401010101" pitchFamily="34" charset="-79"/>
              </a:rPr>
              <a:t>פקיד השומה לסרב לקבל </a:t>
            </a:r>
            <a:r>
              <a:rPr lang="he-IL" sz="26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חשבונות	שלא </a:t>
            </a:r>
            <a:r>
              <a:rPr lang="he-IL" sz="2600" b="1" dirty="0">
                <a:solidFill>
                  <a:schemeClr val="tx1"/>
                </a:solidFill>
                <a:effectLst>
                  <a:outerShdw sx="0" sy="0">
                    <a:srgbClr val="000000"/>
                  </a:outerShdw>
                </a:effectLst>
                <a:latin typeface="David" panose="020E0502060401010101" pitchFamily="34" charset="-79"/>
                <a:cs typeface="David" panose="020E0502060401010101" pitchFamily="34" charset="-79"/>
              </a:rPr>
              <a:t>על </a:t>
            </a:r>
            <a:r>
              <a:rPr lang="he-IL" sz="26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סמך </a:t>
            </a:r>
            <a:r>
              <a:rPr lang="he-IL" sz="2600" b="1" dirty="0">
                <a:solidFill>
                  <a:schemeClr val="tx1"/>
                </a:solidFill>
                <a:effectLst>
                  <a:outerShdw sx="0" sy="0">
                    <a:srgbClr val="000000"/>
                  </a:outerShdw>
                </a:effectLst>
                <a:latin typeface="David" panose="020E0502060401010101" pitchFamily="34" charset="-79"/>
                <a:cs typeface="David" panose="020E0502060401010101" pitchFamily="34" charset="-79"/>
              </a:rPr>
              <a:t>פנקסי חשבונות </a:t>
            </a:r>
            <a:r>
              <a:rPr lang="he-IL" sz="26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	שנוהלו </a:t>
            </a:r>
            <a:r>
              <a:rPr lang="he-IL" sz="2600" b="1" dirty="0">
                <a:solidFill>
                  <a:schemeClr val="tx1"/>
                </a:solidFill>
                <a:effectLst>
                  <a:outerShdw sx="0" sy="0">
                    <a:srgbClr val="000000"/>
                  </a:outerShdw>
                </a:effectLst>
                <a:latin typeface="David" panose="020E0502060401010101" pitchFamily="34" charset="-79"/>
                <a:cs typeface="David" panose="020E0502060401010101" pitchFamily="34" charset="-79"/>
              </a:rPr>
              <a:t>לפי ההוראות, </a:t>
            </a:r>
            <a:r>
              <a:rPr lang="he-IL" sz="2600" b="1" u="sng" dirty="0">
                <a:solidFill>
                  <a:schemeClr val="tx1"/>
                </a:solidFill>
                <a:effectLst>
                  <a:outerShdw sx="0" sy="0">
                    <a:srgbClr val="000000"/>
                  </a:outerShdw>
                </a:effectLst>
                <a:latin typeface="David" panose="020E0502060401010101" pitchFamily="34" charset="-79"/>
                <a:cs typeface="David" panose="020E0502060401010101" pitchFamily="34" charset="-79"/>
              </a:rPr>
              <a:t>אם הסטיות מההוראות </a:t>
            </a:r>
            <a:r>
              <a:rPr lang="he-IL" sz="2600" b="1" u="sng" dirty="0" smtClean="0">
                <a:solidFill>
                  <a:schemeClr val="tx1"/>
                </a:solidFill>
                <a:effectLst>
                  <a:outerShdw sx="0" sy="0">
                    <a:srgbClr val="000000"/>
                  </a:outerShdw>
                </a:effectLst>
                <a:latin typeface="David" panose="020E0502060401010101" pitchFamily="34" charset="-79"/>
                <a:cs typeface="David" panose="020E0502060401010101" pitchFamily="34" charset="-79"/>
              </a:rPr>
              <a:t>או </a:t>
            </a:r>
            <a:r>
              <a:rPr lang="he-IL" sz="2600" b="1" u="sng" dirty="0">
                <a:solidFill>
                  <a:schemeClr val="tx1"/>
                </a:solidFill>
                <a:effectLst>
                  <a:outerShdw sx="0" sy="0">
                    <a:srgbClr val="000000"/>
                  </a:outerShdw>
                </a:effectLst>
                <a:latin typeface="David" panose="020E0502060401010101" pitchFamily="34" charset="-79"/>
                <a:cs typeface="David" panose="020E0502060401010101" pitchFamily="34" charset="-79"/>
              </a:rPr>
              <a:t>הליקויים </a:t>
            </a:r>
            <a:r>
              <a:rPr lang="he-IL" sz="2600" b="1" u="sng" dirty="0" smtClean="0">
                <a:solidFill>
                  <a:schemeClr val="tx1"/>
                </a:solidFill>
                <a:effectLst>
                  <a:outerShdw sx="0" sy="0">
                    <a:srgbClr val="000000"/>
                  </a:outerShdw>
                </a:effectLst>
                <a:latin typeface="David" panose="020E0502060401010101" pitchFamily="34" charset="-79"/>
                <a:cs typeface="David" panose="020E0502060401010101" pitchFamily="34" charset="-79"/>
              </a:rPr>
              <a:t>שנמצאו בפנקסי </a:t>
            </a:r>
            <a:r>
              <a:rPr lang="he-IL" sz="26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	</a:t>
            </a:r>
            <a:r>
              <a:rPr lang="he-IL" sz="2600" b="1" u="sng" dirty="0" smtClean="0">
                <a:solidFill>
                  <a:schemeClr val="tx1"/>
                </a:solidFill>
                <a:effectLst>
                  <a:outerShdw sx="0" sy="0">
                    <a:srgbClr val="000000"/>
                  </a:outerShdw>
                </a:effectLst>
                <a:latin typeface="David" panose="020E0502060401010101" pitchFamily="34" charset="-79"/>
                <a:cs typeface="David" panose="020E0502060401010101" pitchFamily="34" charset="-79"/>
              </a:rPr>
              <a:t>החשבונות </a:t>
            </a:r>
            <a:r>
              <a:rPr lang="he-IL" sz="2600" b="1" u="sng" dirty="0">
                <a:solidFill>
                  <a:schemeClr val="tx1"/>
                </a:solidFill>
                <a:effectLst>
                  <a:outerShdw sx="0" sy="0">
                    <a:srgbClr val="000000"/>
                  </a:outerShdw>
                </a:effectLst>
                <a:latin typeface="David" panose="020E0502060401010101" pitchFamily="34" charset="-79"/>
                <a:cs typeface="David" panose="020E0502060401010101" pitchFamily="34" charset="-79"/>
              </a:rPr>
              <a:t>היו מהותיים </a:t>
            </a:r>
            <a:r>
              <a:rPr lang="he-IL" sz="2600" b="1" u="sng" dirty="0" err="1">
                <a:solidFill>
                  <a:schemeClr val="tx1"/>
                </a:solidFill>
                <a:effectLst>
                  <a:outerShdw sx="0" sy="0">
                    <a:srgbClr val="000000"/>
                  </a:outerShdw>
                </a:effectLst>
                <a:latin typeface="David" panose="020E0502060401010101" pitchFamily="34" charset="-79"/>
                <a:cs typeface="David" panose="020E0502060401010101" pitchFamily="34" charset="-79"/>
              </a:rPr>
              <a:t>לענין</a:t>
            </a:r>
            <a:r>
              <a:rPr lang="he-IL" sz="2600" b="1" u="sng" dirty="0">
                <a:solidFill>
                  <a:schemeClr val="tx1"/>
                </a:solidFill>
                <a:effectLst>
                  <a:outerShdw sx="0" sy="0">
                    <a:srgbClr val="000000"/>
                  </a:outerShdw>
                </a:effectLst>
                <a:latin typeface="David" panose="020E0502060401010101" pitchFamily="34" charset="-79"/>
                <a:cs typeface="David" panose="020E0502060401010101" pitchFamily="34" charset="-79"/>
              </a:rPr>
              <a:t> קביעת </a:t>
            </a:r>
            <a:r>
              <a:rPr lang="he-IL" sz="2600" b="1" u="sng" dirty="0" smtClean="0">
                <a:solidFill>
                  <a:schemeClr val="tx1"/>
                </a:solidFill>
                <a:effectLst>
                  <a:outerShdw sx="0" sy="0">
                    <a:srgbClr val="000000"/>
                  </a:outerShdw>
                </a:effectLst>
                <a:latin typeface="David" panose="020E0502060401010101" pitchFamily="34" charset="-79"/>
                <a:cs typeface="David" panose="020E0502060401010101" pitchFamily="34" charset="-79"/>
              </a:rPr>
              <a:t>הכנסה...</a:t>
            </a:r>
            <a:r>
              <a:rPr lang="he-IL" sz="26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a:t>
            </a:r>
            <a:r>
              <a:rPr lang="he-IL" sz="2600" dirty="0" smtClean="0">
                <a:solidFill>
                  <a:schemeClr val="tx1"/>
                </a:solidFill>
                <a:effectLst>
                  <a:outerShdw sx="0" sy="0">
                    <a:srgbClr val="000000"/>
                  </a:outerShdw>
                </a:effectLst>
                <a:latin typeface="David" panose="020E0502060401010101" pitchFamily="34" charset="-79"/>
                <a:cs typeface="David" panose="020E0502060401010101" pitchFamily="34" charset="-79"/>
              </a:rPr>
              <a:t>.</a:t>
            </a:r>
            <a:endParaRPr lang="en-US" sz="2600"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marL="342900" lvl="1" indent="-342900" algn="just" fontAlgn="base">
              <a:lnSpc>
                <a:spcPct val="90000"/>
              </a:lnSpc>
              <a:buFont typeface="Wingdings 3" charset="2"/>
              <a:buChar char=""/>
            </a:pPr>
            <a:r>
              <a:rPr lang="he-IL" sz="26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החלטה על פסילת ספרים מחייבת </a:t>
            </a:r>
            <a:r>
              <a:rPr lang="he-IL" sz="2600" u="sng"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הודעה מנומקת</a:t>
            </a:r>
            <a:r>
              <a:rPr lang="he-IL" sz="26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 של פקיד השומה.</a:t>
            </a:r>
          </a:p>
          <a:p>
            <a:pPr marL="342900" lvl="1" indent="-342900" algn="just" fontAlgn="base">
              <a:lnSpc>
                <a:spcPct val="90000"/>
              </a:lnSpc>
              <a:buFont typeface="Wingdings 3" charset="2"/>
              <a:buChar char=""/>
            </a:pPr>
            <a:r>
              <a:rPr lang="he-IL" sz="2600" b="1" u="sng" cap="all" dirty="0">
                <a:solidFill>
                  <a:schemeClr val="tx1"/>
                </a:solidFill>
                <a:effectLst>
                  <a:outerShdw sx="0" sy="0">
                    <a:srgbClr val="000000"/>
                  </a:outerShdw>
                </a:effectLst>
                <a:latin typeface="David" panose="020E0502060401010101" pitchFamily="34" charset="-79"/>
                <a:cs typeface="David" panose="020E0502060401010101" pitchFamily="34" charset="-79"/>
              </a:rPr>
              <a:t>תקיפת ההחלטה</a:t>
            </a:r>
            <a:r>
              <a:rPr lang="he-IL" sz="2600" cap="all" dirty="0">
                <a:solidFill>
                  <a:schemeClr val="tx1"/>
                </a:solidFill>
                <a:effectLst>
                  <a:outerShdw sx="0" sy="0">
                    <a:srgbClr val="000000"/>
                  </a:outerShdw>
                </a:effectLst>
                <a:latin typeface="David" panose="020E0502060401010101" pitchFamily="34" charset="-79"/>
                <a:cs typeface="David" panose="020E0502060401010101" pitchFamily="34" charset="-79"/>
              </a:rPr>
              <a:t>- ערר </a:t>
            </a:r>
            <a:r>
              <a:rPr lang="he-IL" sz="2600" cap="all" dirty="0" err="1">
                <a:solidFill>
                  <a:schemeClr val="tx1"/>
                </a:solidFill>
                <a:effectLst>
                  <a:outerShdw sx="0" sy="0">
                    <a:srgbClr val="000000"/>
                  </a:outerShdw>
                </a:effectLst>
                <a:latin typeface="David" panose="020E0502060401010101" pitchFamily="34" charset="-79"/>
                <a:cs typeface="David" panose="020E0502060401010101" pitchFamily="34" charset="-79"/>
              </a:rPr>
              <a:t>לועדה</a:t>
            </a:r>
            <a:r>
              <a:rPr lang="he-IL" sz="2600" cap="all" dirty="0">
                <a:solidFill>
                  <a:schemeClr val="tx1"/>
                </a:solidFill>
                <a:effectLst>
                  <a:outerShdw sx="0" sy="0">
                    <a:srgbClr val="000000"/>
                  </a:outerShdw>
                </a:effectLst>
                <a:latin typeface="David" panose="020E0502060401010101" pitchFamily="34" charset="-79"/>
                <a:cs typeface="David" panose="020E0502060401010101" pitchFamily="34" charset="-79"/>
              </a:rPr>
              <a:t> לקבילות פנקסים בתוך 30 ימים מקבלת הודעה או הגשת </a:t>
            </a:r>
            <a:r>
              <a:rPr lang="he-IL" sz="26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ערעור </a:t>
            </a:r>
            <a:r>
              <a:rPr lang="he-IL" sz="2600" cap="all" dirty="0">
                <a:solidFill>
                  <a:schemeClr val="tx1"/>
                </a:solidFill>
                <a:effectLst>
                  <a:outerShdw sx="0" sy="0">
                    <a:srgbClr val="000000"/>
                  </a:outerShdw>
                </a:effectLst>
                <a:latin typeface="David" panose="020E0502060401010101" pitchFamily="34" charset="-79"/>
                <a:cs typeface="David" panose="020E0502060401010101" pitchFamily="34" charset="-79"/>
              </a:rPr>
              <a:t>לבית המשפט המחוזי </a:t>
            </a:r>
            <a:r>
              <a:rPr lang="he-IL" sz="2600" b="1" u="sng" cap="all" dirty="0">
                <a:solidFill>
                  <a:schemeClr val="tx1"/>
                </a:solidFill>
                <a:effectLst>
                  <a:outerShdw sx="0" sy="0">
                    <a:srgbClr val="000000"/>
                  </a:outerShdw>
                </a:effectLst>
                <a:latin typeface="David" panose="020E0502060401010101" pitchFamily="34" charset="-79"/>
                <a:cs typeface="David" panose="020E0502060401010101" pitchFamily="34" charset="-79"/>
              </a:rPr>
              <a:t>ביחד</a:t>
            </a:r>
            <a:r>
              <a:rPr lang="he-IL" sz="2600" cap="all" dirty="0">
                <a:solidFill>
                  <a:schemeClr val="tx1"/>
                </a:solidFill>
                <a:effectLst>
                  <a:outerShdw sx="0" sy="0">
                    <a:srgbClr val="000000"/>
                  </a:outerShdw>
                </a:effectLst>
                <a:latin typeface="David" panose="020E0502060401010101" pitchFamily="34" charset="-79"/>
                <a:cs typeface="David" panose="020E0502060401010101" pitchFamily="34" charset="-79"/>
              </a:rPr>
              <a:t> עם הערעור על שומה בצו לפי סעיף 153 לפקודה.</a:t>
            </a:r>
          </a:p>
          <a:p>
            <a:pPr marL="342900" lvl="1" indent="-342900" algn="just" fontAlgn="base">
              <a:lnSpc>
                <a:spcPct val="90000"/>
              </a:lnSpc>
              <a:buFont typeface="Wingdings 3" charset="2"/>
              <a:buChar char=""/>
            </a:pPr>
            <a:r>
              <a:rPr lang="he-IL" sz="2600" u="sng"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חסרונות הגשת ערר </a:t>
            </a:r>
            <a:r>
              <a:rPr lang="he-IL" sz="2600" u="sng" cap="all" dirty="0" err="1" smtClean="0">
                <a:solidFill>
                  <a:schemeClr val="tx1"/>
                </a:solidFill>
                <a:effectLst>
                  <a:outerShdw sx="0" sy="0">
                    <a:srgbClr val="000000"/>
                  </a:outerShdw>
                </a:effectLst>
                <a:latin typeface="David" panose="020E0502060401010101" pitchFamily="34" charset="-79"/>
                <a:cs typeface="David" panose="020E0502060401010101" pitchFamily="34" charset="-79"/>
              </a:rPr>
              <a:t>לועדה</a:t>
            </a:r>
            <a:r>
              <a:rPr lang="he-IL" sz="2600" u="sng"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 לקבילות פנקסים</a:t>
            </a:r>
          </a:p>
          <a:p>
            <a:pPr marL="800100" lvl="2" indent="-342900" algn="just" fontAlgn="base">
              <a:lnSpc>
                <a:spcPct val="90000"/>
              </a:lnSpc>
              <a:buFont typeface="Arial" panose="020B0604020202020204" pitchFamily="34" charset="0"/>
              <a:buChar char="•"/>
            </a:pPr>
            <a:r>
              <a:rPr lang="he-IL" sz="26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החלטה בערר הנה סופית ואינה ניתנת לערעור (סע</a:t>
            </a:r>
            <a:r>
              <a:rPr lang="en-US" sz="26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a:t>
            </a:r>
            <a:r>
              <a:rPr lang="he-IL" sz="26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 146(ה) לפקודה).</a:t>
            </a:r>
          </a:p>
          <a:p>
            <a:pPr marL="800100" lvl="2" indent="-342900" algn="just" fontAlgn="base">
              <a:lnSpc>
                <a:spcPct val="90000"/>
              </a:lnSpc>
              <a:buFont typeface="Arial" panose="020B0604020202020204" pitchFamily="34" charset="0"/>
              <a:buChar char="•"/>
            </a:pPr>
            <a:r>
              <a:rPr lang="he-IL" sz="26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הגשת ערר מאריכה את תקופת ההתיישנות לעריכת שומה (סע</a:t>
            </a:r>
            <a:r>
              <a:rPr lang="en-US" sz="26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a:t>
            </a:r>
            <a:r>
              <a:rPr lang="he-IL" sz="26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 130(ד)(2) לפקודה).</a:t>
            </a:r>
          </a:p>
          <a:p>
            <a:pPr marL="342900" lvl="1" indent="-342900" algn="just" fontAlgn="base">
              <a:lnSpc>
                <a:spcPct val="90000"/>
              </a:lnSpc>
              <a:buFont typeface="Wingdings 3" charset="2"/>
              <a:buChar char=""/>
            </a:pPr>
            <a:r>
              <a:rPr lang="he-IL" sz="2600" u="sng"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הרכב הועדה </a:t>
            </a:r>
            <a:r>
              <a:rPr lang="he-IL" sz="2600" u="sng" cap="all" dirty="0">
                <a:solidFill>
                  <a:schemeClr val="tx1"/>
                </a:solidFill>
                <a:effectLst>
                  <a:outerShdw sx="0" sy="0">
                    <a:srgbClr val="000000"/>
                  </a:outerShdw>
                </a:effectLst>
                <a:latin typeface="David" panose="020E0502060401010101" pitchFamily="34" charset="-79"/>
                <a:cs typeface="David" panose="020E0502060401010101" pitchFamily="34" charset="-79"/>
              </a:rPr>
              <a:t>לקבילות </a:t>
            </a:r>
            <a:r>
              <a:rPr lang="he-IL" sz="2600" u="sng"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פנקסים</a:t>
            </a:r>
            <a:r>
              <a:rPr lang="he-IL" sz="26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- 3 חברים. היו"ר מומחה בחשבונאות וכן 2 רואי חשבון שאחד מהם בלבד הוא עובד מדינה.</a:t>
            </a:r>
          </a:p>
          <a:p>
            <a:pPr marL="800100" lvl="2" indent="-342900" algn="just" fontAlgn="base">
              <a:lnSpc>
                <a:spcPct val="90000"/>
              </a:lnSpc>
              <a:buFont typeface="Wingdings 3" charset="2"/>
              <a:buChar char=""/>
            </a:pPr>
            <a:endParaRPr lang="he-IL" sz="2300" u="sng" cap="all"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marL="342900" lvl="1" indent="-342900" algn="just" fontAlgn="base">
              <a:lnSpc>
                <a:spcPct val="90000"/>
              </a:lnSpc>
              <a:buFont typeface="Wingdings 3" charset="2"/>
              <a:buChar char=""/>
            </a:pPr>
            <a:endParaRPr lang="he-IL" sz="24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endParaRPr>
          </a:p>
          <a:p>
            <a:pPr algn="just" fontAlgn="base">
              <a:lnSpc>
                <a:spcPct val="90000"/>
              </a:lnSpc>
            </a:pPr>
            <a:endParaRPr lang="en-US" sz="2200" b="1"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lvl="1" algn="just" fontAlgn="base"/>
            <a:endParaRPr lang="he-IL" sz="2200" dirty="0" smtClean="0">
              <a:effectLst>
                <a:outerShdw sx="0" sy="0">
                  <a:srgbClr val="000000"/>
                </a:outerShdw>
              </a:effectLst>
              <a:latin typeface="David" panose="020E0502060401010101" pitchFamily="34" charset="-79"/>
              <a:cs typeface="David" panose="020E0502060401010101" pitchFamily="34" charset="-79"/>
            </a:endParaRPr>
          </a:p>
          <a:p>
            <a:pPr lvl="1" algn="just" fontAlgn="base"/>
            <a:endParaRPr lang="he-IL" b="1" dirty="0">
              <a:latin typeface="David" panose="020E0502060401010101" pitchFamily="34" charset="-79"/>
              <a:cs typeface="David" panose="020E0502060401010101" pitchFamily="34" charset="-79"/>
            </a:endParaRPr>
          </a:p>
        </p:txBody>
      </p:sp>
      <p:pic>
        <p:nvPicPr>
          <p:cNvPr id="3" name="תמונה 2"/>
          <p:cNvPicPr>
            <a:picLocks noChangeAspect="1"/>
          </p:cNvPicPr>
          <p:nvPr/>
        </p:nvPicPr>
        <p:blipFill>
          <a:blip r:embed="rId2"/>
          <a:stretch>
            <a:fillRect/>
          </a:stretch>
        </p:blipFill>
        <p:spPr>
          <a:xfrm>
            <a:off x="113271" y="121211"/>
            <a:ext cx="1968397" cy="826140"/>
          </a:xfrm>
          <a:prstGeom prst="rect">
            <a:avLst/>
          </a:prstGeom>
        </p:spPr>
      </p:pic>
    </p:spTree>
    <p:extLst>
      <p:ext uri="{BB962C8B-B14F-4D97-AF65-F5344CB8AC3E}">
        <p14:creationId xmlns:p14="http://schemas.microsoft.com/office/powerpoint/2010/main" val="13843515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a:spLocks noGrp="1"/>
          </p:cNvSpPr>
          <p:nvPr>
            <p:ph type="subTitle" idx="1"/>
          </p:nvPr>
        </p:nvSpPr>
        <p:spPr>
          <a:xfrm>
            <a:off x="1684296" y="824126"/>
            <a:ext cx="9144000" cy="5784850"/>
          </a:xfrm>
        </p:spPr>
        <p:txBody>
          <a:bodyPr>
            <a:normAutofit fontScale="92500" lnSpcReduction="10000"/>
          </a:bodyPr>
          <a:lstStyle/>
          <a:p>
            <a:pPr lvl="0" algn="ctr" fontAlgn="base"/>
            <a:r>
              <a:rPr lang="he-IL" sz="3600" b="1" u="sng" dirty="0" smtClean="0">
                <a:latin typeface="David" panose="020E0502060401010101" pitchFamily="34" charset="-79"/>
                <a:cs typeface="David" panose="020E0502060401010101" pitchFamily="34" charset="-79"/>
              </a:rPr>
              <a:t>פסילת ספרים בגין </a:t>
            </a:r>
            <a:r>
              <a:rPr lang="he-IL" sz="3600" b="1" u="sng" dirty="0" err="1" smtClean="0">
                <a:latin typeface="David" panose="020E0502060401010101" pitchFamily="34" charset="-79"/>
                <a:cs typeface="David" panose="020E0502060401010101" pitchFamily="34" charset="-79"/>
              </a:rPr>
              <a:t>סטיה</a:t>
            </a:r>
            <a:r>
              <a:rPr lang="he-IL" sz="3600" b="1" u="sng" dirty="0" smtClean="0">
                <a:latin typeface="David" panose="020E0502060401010101" pitchFamily="34" charset="-79"/>
                <a:cs typeface="David" panose="020E0502060401010101" pitchFamily="34" charset="-79"/>
              </a:rPr>
              <a:t> מהותית-המשך</a:t>
            </a:r>
            <a:endParaRPr lang="he-IL" sz="2200" b="1" dirty="0" smtClean="0">
              <a:effectLst>
                <a:outerShdw sx="0" sy="0">
                  <a:srgbClr val="000000"/>
                </a:outerShdw>
              </a:effectLst>
              <a:latin typeface="David" panose="020E0502060401010101" pitchFamily="34" charset="-79"/>
              <a:cs typeface="David" panose="020E0502060401010101" pitchFamily="34" charset="-79"/>
            </a:endParaRPr>
          </a:p>
          <a:p>
            <a:pPr marL="342900" lvl="1" indent="-342900" algn="just" fontAlgn="base">
              <a:lnSpc>
                <a:spcPct val="90000"/>
              </a:lnSpc>
              <a:buFont typeface="Wingdings 3" charset="2"/>
              <a:buChar char=""/>
            </a:pPr>
            <a:r>
              <a:rPr lang="he-IL" sz="2700" b="1" u="sng"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מעשים שבגינם יראו פנקסים בלתי קבילים (סע</a:t>
            </a:r>
            <a:r>
              <a:rPr lang="en-US" sz="2700" b="1" u="sng"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a:t>
            </a:r>
            <a:r>
              <a:rPr lang="he-IL" sz="2700" b="1" u="sng"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 130 (יא)(1) לפקודה)</a:t>
            </a:r>
            <a:endParaRPr lang="he-IL" sz="2700" b="1" cap="all" dirty="0" smtClean="0">
              <a:solidFill>
                <a:schemeClr val="tx1"/>
              </a:solidFill>
              <a:effectLst>
                <a:outerShdw sx="0" sy="0">
                  <a:srgbClr val="000000"/>
                </a:outerShdw>
              </a:effectLst>
              <a:latin typeface="David" panose="020E0502060401010101" pitchFamily="34" charset="-79"/>
              <a:cs typeface="David" panose="020E0502060401010101" pitchFamily="34" charset="-79"/>
            </a:endParaRPr>
          </a:p>
          <a:p>
            <a:pPr marL="342900" lvl="1" indent="-342900" algn="just" fontAlgn="base">
              <a:lnSpc>
                <a:spcPct val="90000"/>
              </a:lnSpc>
              <a:buFont typeface="Arial" panose="020B0604020202020204" pitchFamily="34" charset="0"/>
              <a:buChar char="•"/>
            </a:pPr>
            <a:r>
              <a:rPr lang="he-IL" sz="27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שימוש בחשבונית שהוצאה בלא מכירה או מתן שירות, או שהסכום הנקוב בה אינו משקף את מחיר המכירה או את מחיר מתן השירות, לפי </a:t>
            </a:r>
            <a:r>
              <a:rPr lang="he-IL" sz="2700" cap="all" dirty="0" err="1" smtClean="0">
                <a:solidFill>
                  <a:schemeClr val="tx1"/>
                </a:solidFill>
                <a:effectLst>
                  <a:outerShdw sx="0" sy="0">
                    <a:srgbClr val="000000"/>
                  </a:outerShdw>
                </a:effectLst>
                <a:latin typeface="David" panose="020E0502060401010101" pitchFamily="34" charset="-79"/>
                <a:cs typeface="David" panose="020E0502060401010101" pitchFamily="34" charset="-79"/>
              </a:rPr>
              <a:t>הענין</a:t>
            </a:r>
            <a:r>
              <a:rPr lang="he-IL" sz="27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a:t>
            </a:r>
          </a:p>
          <a:p>
            <a:pPr marL="342900" lvl="1" indent="-342900" algn="just" fontAlgn="base">
              <a:lnSpc>
                <a:spcPct val="90000"/>
              </a:lnSpc>
              <a:buFont typeface="Arial" panose="020B0604020202020204" pitchFamily="34" charset="0"/>
              <a:buChar char="•"/>
            </a:pPr>
            <a:r>
              <a:rPr lang="he-IL" sz="27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בדוח שהוגש לפי סעיף 131 לא נכללה הכנסה בסכום מהותי;</a:t>
            </a:r>
          </a:p>
          <a:p>
            <a:pPr marL="342900" lvl="1" indent="-342900" algn="just" fontAlgn="base">
              <a:lnSpc>
                <a:spcPct val="90000"/>
              </a:lnSpc>
              <a:buFont typeface="Arial" panose="020B0604020202020204" pitchFamily="34" charset="0"/>
              <a:buChar char="•"/>
            </a:pPr>
            <a:r>
              <a:rPr lang="he-IL" sz="27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בדוח שהוגש לפי סעיף 131 נוכתה הוצאה פרטית, או הוצאה בלא רכישה או קבלת שירות, או שסכום ההוצאה שנוכתה כאמור אינו משקף את מחיר הרכישה או את מחיר קבלת השירות, והכל 	באופן שהפחית את ההכנסה החייבת או שהגדיל את ההפסד, בסכום מהותי.</a:t>
            </a:r>
          </a:p>
          <a:p>
            <a:pPr marL="342900" lvl="1" indent="-342900" algn="just" fontAlgn="base">
              <a:lnSpc>
                <a:spcPct val="90000"/>
              </a:lnSpc>
              <a:buFont typeface="Wingdings 3" charset="2"/>
              <a:buChar char=""/>
            </a:pPr>
            <a:r>
              <a:rPr lang="he-IL" sz="2700" b="1" u="sng"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תקיפת ההחלטה</a:t>
            </a:r>
          </a:p>
          <a:p>
            <a:pPr marL="342900" lvl="1" indent="-342900" algn="just" fontAlgn="base">
              <a:lnSpc>
                <a:spcPct val="90000"/>
              </a:lnSpc>
              <a:buFont typeface="Arial" panose="020B0604020202020204" pitchFamily="34" charset="0"/>
              <a:buChar char="•"/>
            </a:pPr>
            <a:r>
              <a:rPr lang="he-IL" sz="27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פנייה לפקיד השומה, בתוך 30 ימים מיום קבלת ההחלטה, לחזור ולעיין בה ולשנותה; </a:t>
            </a:r>
          </a:p>
          <a:p>
            <a:pPr marL="342900" lvl="1" indent="-342900" algn="just" fontAlgn="base">
              <a:lnSpc>
                <a:spcPct val="90000"/>
              </a:lnSpc>
              <a:buFont typeface="Arial" panose="020B0604020202020204" pitchFamily="34" charset="0"/>
              <a:buChar char="•"/>
            </a:pPr>
            <a:r>
              <a:rPr lang="he-IL" sz="27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נדחתה הבקשה- ערעור לבית המשפט בתוך 60 ימים מיום מתן ההחלטה או יחד עם הערעור על השומות שנערכו לאותה שנת מס.</a:t>
            </a:r>
          </a:p>
          <a:p>
            <a:pPr marL="342900" lvl="1" indent="-342900" algn="just" fontAlgn="base">
              <a:lnSpc>
                <a:spcPct val="90000"/>
              </a:lnSpc>
              <a:buFont typeface="Wingdings 3" charset="2"/>
              <a:buChar char=""/>
            </a:pPr>
            <a:endParaRPr lang="he-IL" sz="24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endParaRPr>
          </a:p>
          <a:p>
            <a:pPr algn="just" fontAlgn="base">
              <a:lnSpc>
                <a:spcPct val="90000"/>
              </a:lnSpc>
            </a:pPr>
            <a:endParaRPr lang="en-US" sz="2200" b="1"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lvl="1" algn="just" fontAlgn="base"/>
            <a:endParaRPr lang="he-IL" sz="2200" dirty="0" smtClean="0">
              <a:effectLst>
                <a:outerShdw sx="0" sy="0">
                  <a:srgbClr val="000000"/>
                </a:outerShdw>
              </a:effectLst>
              <a:latin typeface="David" panose="020E0502060401010101" pitchFamily="34" charset="-79"/>
              <a:cs typeface="David" panose="020E0502060401010101" pitchFamily="34" charset="-79"/>
            </a:endParaRPr>
          </a:p>
          <a:p>
            <a:pPr lvl="1" algn="just" fontAlgn="base"/>
            <a:endParaRPr lang="he-IL" b="1" dirty="0">
              <a:latin typeface="David" panose="020E0502060401010101" pitchFamily="34" charset="-79"/>
              <a:cs typeface="David" panose="020E0502060401010101" pitchFamily="34" charset="-79"/>
            </a:endParaRPr>
          </a:p>
        </p:txBody>
      </p:sp>
      <p:pic>
        <p:nvPicPr>
          <p:cNvPr id="3" name="תמונה 2"/>
          <p:cNvPicPr>
            <a:picLocks noChangeAspect="1"/>
          </p:cNvPicPr>
          <p:nvPr/>
        </p:nvPicPr>
        <p:blipFill>
          <a:blip r:embed="rId2"/>
          <a:stretch>
            <a:fillRect/>
          </a:stretch>
        </p:blipFill>
        <p:spPr>
          <a:xfrm>
            <a:off x="113271" y="170638"/>
            <a:ext cx="2243188" cy="941470"/>
          </a:xfrm>
          <a:prstGeom prst="rect">
            <a:avLst/>
          </a:prstGeom>
        </p:spPr>
      </p:pic>
    </p:spTree>
    <p:extLst>
      <p:ext uri="{BB962C8B-B14F-4D97-AF65-F5344CB8AC3E}">
        <p14:creationId xmlns:p14="http://schemas.microsoft.com/office/powerpoint/2010/main" val="20622233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a:spLocks noGrp="1"/>
          </p:cNvSpPr>
          <p:nvPr>
            <p:ph type="subTitle" idx="1"/>
          </p:nvPr>
        </p:nvSpPr>
        <p:spPr>
          <a:xfrm>
            <a:off x="1395285" y="873554"/>
            <a:ext cx="9144000" cy="5784850"/>
          </a:xfrm>
        </p:spPr>
        <p:txBody>
          <a:bodyPr>
            <a:normAutofit fontScale="92500" lnSpcReduction="20000"/>
          </a:bodyPr>
          <a:lstStyle/>
          <a:p>
            <a:pPr lvl="0" algn="ctr" fontAlgn="base"/>
            <a:r>
              <a:rPr lang="he-IL" sz="3600" b="1" u="sng" dirty="0" err="1" smtClean="0">
                <a:latin typeface="David" panose="020E0502060401010101" pitchFamily="34" charset="-79"/>
                <a:cs typeface="David" panose="020E0502060401010101" pitchFamily="34" charset="-79"/>
              </a:rPr>
              <a:t>סטיה</a:t>
            </a:r>
            <a:r>
              <a:rPr lang="he-IL" sz="3600" b="1" u="sng" dirty="0" smtClean="0">
                <a:latin typeface="David" panose="020E0502060401010101" pitchFamily="34" charset="-79"/>
                <a:cs typeface="David" panose="020E0502060401010101" pitchFamily="34" charset="-79"/>
              </a:rPr>
              <a:t> מהותית מהי?</a:t>
            </a:r>
            <a:endParaRPr lang="he-IL" sz="2200" b="1" dirty="0" smtClean="0">
              <a:effectLst>
                <a:outerShdw sx="0" sy="0">
                  <a:srgbClr val="000000"/>
                </a:outerShdw>
              </a:effectLst>
              <a:latin typeface="David" panose="020E0502060401010101" pitchFamily="34" charset="-79"/>
              <a:cs typeface="David" panose="020E0502060401010101" pitchFamily="34" charset="-79"/>
            </a:endParaRPr>
          </a:p>
          <a:p>
            <a:pPr marL="342900" lvl="1" indent="-342900" algn="just" fontAlgn="base">
              <a:lnSpc>
                <a:spcPct val="90000"/>
              </a:lnSpc>
              <a:buFont typeface="Wingdings 3" charset="2"/>
              <a:buChar char=""/>
            </a:pPr>
            <a:r>
              <a:rPr lang="he-IL" sz="30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סע</a:t>
            </a:r>
            <a:r>
              <a:rPr lang="en-US" sz="30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a:t>
            </a:r>
            <a:r>
              <a:rPr lang="he-IL" sz="30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 3(ד) להוראות </a:t>
            </a:r>
            <a:r>
              <a:rPr lang="he-IL" sz="3000" cap="all" dirty="0">
                <a:solidFill>
                  <a:schemeClr val="tx1"/>
                </a:solidFill>
                <a:effectLst>
                  <a:outerShdw sx="0" sy="0">
                    <a:srgbClr val="000000"/>
                  </a:outerShdw>
                </a:effectLst>
                <a:latin typeface="David" panose="020E0502060401010101" pitchFamily="34" charset="-79"/>
                <a:cs typeface="David" panose="020E0502060401010101" pitchFamily="34" charset="-79"/>
              </a:rPr>
              <a:t>ניהול </a:t>
            </a:r>
            <a:r>
              <a:rPr lang="he-IL" sz="30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ספרים: </a:t>
            </a:r>
            <a:r>
              <a:rPr lang="he-IL" sz="3000" b="1"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a:t>
            </a:r>
            <a:r>
              <a:rPr lang="he-IL" sz="3000" b="1" cap="all" dirty="0">
                <a:solidFill>
                  <a:schemeClr val="tx1"/>
                </a:solidFill>
                <a:effectLst>
                  <a:outerShdw sx="0" sy="0">
                    <a:srgbClr val="000000"/>
                  </a:outerShdw>
                </a:effectLst>
                <a:latin typeface="David" panose="020E0502060401010101" pitchFamily="34" charset="-79"/>
                <a:cs typeface="David" panose="020E0502060401010101" pitchFamily="34" charset="-79"/>
              </a:rPr>
              <a:t>נתגלתה </a:t>
            </a:r>
            <a:r>
              <a:rPr lang="he-IL" sz="3000" b="1" cap="all" dirty="0" err="1">
                <a:solidFill>
                  <a:schemeClr val="tx1"/>
                </a:solidFill>
                <a:effectLst>
                  <a:outerShdw sx="0" sy="0">
                    <a:srgbClr val="000000"/>
                  </a:outerShdw>
                </a:effectLst>
                <a:latin typeface="David" panose="020E0502060401010101" pitchFamily="34" charset="-79"/>
                <a:cs typeface="David" panose="020E0502060401010101" pitchFamily="34" charset="-79"/>
              </a:rPr>
              <a:t>סטיה</a:t>
            </a:r>
            <a:r>
              <a:rPr lang="he-IL" sz="3000" b="1" cap="all" dirty="0">
                <a:solidFill>
                  <a:schemeClr val="tx1"/>
                </a:solidFill>
                <a:effectLst>
                  <a:outerShdw sx="0" sy="0">
                    <a:srgbClr val="000000"/>
                  </a:outerShdw>
                </a:effectLst>
                <a:latin typeface="David" panose="020E0502060401010101" pitchFamily="34" charset="-79"/>
                <a:cs typeface="David" panose="020E0502060401010101" pitchFamily="34" charset="-79"/>
              </a:rPr>
              <a:t> מהוראות אלה, שאינה מהותית </a:t>
            </a:r>
            <a:r>
              <a:rPr lang="he-IL" sz="3000" b="1" cap="all" dirty="0" err="1">
                <a:solidFill>
                  <a:schemeClr val="tx1"/>
                </a:solidFill>
                <a:effectLst>
                  <a:outerShdw sx="0" sy="0">
                    <a:srgbClr val="000000"/>
                  </a:outerShdw>
                </a:effectLst>
                <a:latin typeface="David" panose="020E0502060401010101" pitchFamily="34" charset="-79"/>
                <a:cs typeface="David" panose="020E0502060401010101" pitchFamily="34" charset="-79"/>
              </a:rPr>
              <a:t>לענין</a:t>
            </a:r>
            <a:r>
              <a:rPr lang="he-IL" sz="3000" b="1" cap="all" dirty="0">
                <a:solidFill>
                  <a:schemeClr val="tx1"/>
                </a:solidFill>
                <a:effectLst>
                  <a:outerShdw sx="0" sy="0">
                    <a:srgbClr val="000000"/>
                  </a:outerShdw>
                </a:effectLst>
                <a:latin typeface="David" panose="020E0502060401010101" pitchFamily="34" charset="-79"/>
                <a:cs typeface="David" panose="020E0502060401010101" pitchFamily="34" charset="-79"/>
              </a:rPr>
              <a:t> קביעת </a:t>
            </a:r>
            <a:r>
              <a:rPr lang="he-IL" sz="3000" b="1"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	הכנסתו </a:t>
            </a:r>
            <a:r>
              <a:rPr lang="he-IL" sz="3000" b="1" cap="all" dirty="0">
                <a:solidFill>
                  <a:schemeClr val="tx1"/>
                </a:solidFill>
                <a:effectLst>
                  <a:outerShdw sx="0" sy="0">
                    <a:srgbClr val="000000"/>
                  </a:outerShdw>
                </a:effectLst>
                <a:latin typeface="David" panose="020E0502060401010101" pitchFamily="34" charset="-79"/>
                <a:cs typeface="David" panose="020E0502060401010101" pitchFamily="34" charset="-79"/>
              </a:rPr>
              <a:t>של </a:t>
            </a:r>
            <a:r>
              <a:rPr lang="he-IL" sz="3000" b="1"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הנישום</a:t>
            </a:r>
            <a:r>
              <a:rPr lang="he-IL" sz="3000" b="1" cap="all" dirty="0">
                <a:solidFill>
                  <a:schemeClr val="tx1"/>
                </a:solidFill>
                <a:effectLst>
                  <a:outerShdw sx="0" sy="0">
                    <a:srgbClr val="000000"/>
                  </a:outerShdw>
                </a:effectLst>
                <a:latin typeface="David" panose="020E0502060401010101" pitchFamily="34" charset="-79"/>
                <a:cs typeface="David" panose="020E0502060401010101" pitchFamily="34" charset="-79"/>
              </a:rPr>
              <a:t>, </a:t>
            </a:r>
            <a:r>
              <a:rPr lang="he-IL" sz="3000" b="1"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לא יראו </a:t>
            </a:r>
            <a:r>
              <a:rPr lang="he-IL" sz="3000" b="1" cap="all" dirty="0" err="1" smtClean="0">
                <a:solidFill>
                  <a:schemeClr val="tx1"/>
                </a:solidFill>
                <a:effectLst>
                  <a:outerShdw sx="0" sy="0">
                    <a:srgbClr val="000000"/>
                  </a:outerShdw>
                </a:effectLst>
                <a:latin typeface="David" panose="020E0502060401010101" pitchFamily="34" charset="-79"/>
                <a:cs typeface="David" panose="020E0502060401010101" pitchFamily="34" charset="-79"/>
              </a:rPr>
              <a:t>בסטיה</a:t>
            </a:r>
            <a:r>
              <a:rPr lang="he-IL" sz="3000" b="1"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 </a:t>
            </a:r>
            <a:r>
              <a:rPr lang="he-IL" sz="3000" b="1" cap="all" dirty="0">
                <a:solidFill>
                  <a:schemeClr val="tx1"/>
                </a:solidFill>
                <a:effectLst>
                  <a:outerShdw sx="0" sy="0">
                    <a:srgbClr val="000000"/>
                  </a:outerShdw>
                </a:effectLst>
                <a:latin typeface="David" panose="020E0502060401010101" pitchFamily="34" charset="-79"/>
                <a:cs typeface="David" panose="020E0502060401010101" pitchFamily="34" charset="-79"/>
              </a:rPr>
              <a:t>זו בלבד אי-קיום הכללים </a:t>
            </a:r>
            <a:r>
              <a:rPr lang="he-IL" sz="3000" b="1"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	לשיטת </a:t>
            </a:r>
            <a:r>
              <a:rPr lang="he-IL" sz="3000" b="1" cap="all" dirty="0">
                <a:solidFill>
                  <a:schemeClr val="tx1"/>
                </a:solidFill>
                <a:effectLst>
                  <a:outerShdw sx="0" sy="0">
                    <a:srgbClr val="000000"/>
                  </a:outerShdw>
                </a:effectLst>
                <a:latin typeface="David" panose="020E0502060401010101" pitchFamily="34" charset="-79"/>
                <a:cs typeface="David" panose="020E0502060401010101" pitchFamily="34" charset="-79"/>
              </a:rPr>
              <a:t>ניהול </a:t>
            </a:r>
            <a:r>
              <a:rPr lang="he-IL" sz="3000" b="1"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	הפנקסים</a:t>
            </a:r>
            <a:r>
              <a:rPr lang="he-IL" sz="3000" b="1" cap="all" dirty="0">
                <a:solidFill>
                  <a:schemeClr val="tx1"/>
                </a:solidFill>
                <a:effectLst>
                  <a:outerShdw sx="0" sy="0">
                    <a:srgbClr val="000000"/>
                  </a:outerShdw>
                </a:effectLst>
                <a:latin typeface="David" panose="020E0502060401010101" pitchFamily="34" charset="-79"/>
                <a:cs typeface="David" panose="020E0502060401010101" pitchFamily="34" charset="-79"/>
              </a:rPr>
              <a:t>."</a:t>
            </a:r>
            <a:endParaRPr lang="en-US" sz="3000" b="1" cap="all"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marL="342900" lvl="1" indent="-342900" algn="just" fontAlgn="base">
              <a:lnSpc>
                <a:spcPct val="90000"/>
              </a:lnSpc>
              <a:buFont typeface="Wingdings 3" charset="2"/>
              <a:buChar char=""/>
            </a:pPr>
            <a:r>
              <a:rPr lang="he-IL" sz="30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הוראת </a:t>
            </a:r>
            <a:r>
              <a:rPr lang="he-IL" sz="3000" cap="all" dirty="0">
                <a:solidFill>
                  <a:schemeClr val="tx1"/>
                </a:solidFill>
                <a:effectLst>
                  <a:outerShdw sx="0" sy="0">
                    <a:srgbClr val="000000"/>
                  </a:outerShdw>
                </a:effectLst>
                <a:latin typeface="David" panose="020E0502060401010101" pitchFamily="34" charset="-79"/>
                <a:cs typeface="David" panose="020E0502060401010101" pitchFamily="34" charset="-79"/>
              </a:rPr>
              <a:t>ביצוע 6/2012- "</a:t>
            </a:r>
            <a:r>
              <a:rPr lang="he-IL" sz="3000" b="1" cap="all" dirty="0">
                <a:solidFill>
                  <a:schemeClr val="tx1"/>
                </a:solidFill>
                <a:effectLst>
                  <a:outerShdw sx="0" sy="0">
                    <a:srgbClr val="000000"/>
                  </a:outerShdw>
                </a:effectLst>
                <a:latin typeface="David" panose="020E0502060401010101" pitchFamily="34" charset="-79"/>
                <a:cs typeface="David" panose="020E0502060401010101" pitchFamily="34" charset="-79"/>
              </a:rPr>
              <a:t>אם נוהלו פנקסים, אך הניהול היה לקוי או </a:t>
            </a:r>
            <a:r>
              <a:rPr lang="he-IL" sz="3000" b="1" cap="all" dirty="0" err="1">
                <a:solidFill>
                  <a:schemeClr val="tx1"/>
                </a:solidFill>
                <a:effectLst>
                  <a:outerShdw sx="0" sy="0">
                    <a:srgbClr val="000000"/>
                  </a:outerShdw>
                </a:effectLst>
                <a:latin typeface="David" panose="020E0502060401010101" pitchFamily="34" charset="-79"/>
                <a:cs typeface="David" panose="020E0502060401010101" pitchFamily="34" charset="-79"/>
              </a:rPr>
              <a:t>בסטיה</a:t>
            </a:r>
            <a:r>
              <a:rPr lang="he-IL" sz="3000" b="1" cap="all" dirty="0">
                <a:solidFill>
                  <a:schemeClr val="tx1"/>
                </a:solidFill>
                <a:effectLst>
                  <a:outerShdw sx="0" sy="0">
                    <a:srgbClr val="000000"/>
                  </a:outerShdw>
                </a:effectLst>
                <a:latin typeface="David" panose="020E0502060401010101" pitchFamily="34" charset="-79"/>
                <a:cs typeface="David" panose="020E0502060401010101" pitchFamily="34" charset="-79"/>
              </a:rPr>
              <a:t> מהוראות המנהל, גם אם הליקויים והסטיות מצדיקות פסילת הפנקסים, אין להטיל קנס </a:t>
            </a:r>
            <a:r>
              <a:rPr lang="he-IL" sz="3000" b="1" cap="all" dirty="0" err="1">
                <a:solidFill>
                  <a:schemeClr val="tx1"/>
                </a:solidFill>
                <a:effectLst>
                  <a:outerShdw sx="0" sy="0">
                    <a:srgbClr val="000000"/>
                  </a:outerShdw>
                </a:effectLst>
                <a:latin typeface="David" panose="020E0502060401010101" pitchFamily="34" charset="-79"/>
                <a:cs typeface="David" panose="020E0502060401010101" pitchFamily="34" charset="-79"/>
              </a:rPr>
              <a:t>מינהלי</a:t>
            </a:r>
            <a:r>
              <a:rPr lang="he-IL" sz="3000" b="1" cap="all" dirty="0">
                <a:solidFill>
                  <a:schemeClr val="tx1"/>
                </a:solidFill>
                <a:effectLst>
                  <a:outerShdw sx="0" sy="0">
                    <a:srgbClr val="000000"/>
                  </a:outerShdw>
                </a:effectLst>
                <a:latin typeface="David" panose="020E0502060401010101" pitchFamily="34" charset="-79"/>
                <a:cs typeface="David" panose="020E0502060401010101" pitchFamily="34" charset="-79"/>
              </a:rPr>
              <a:t>, אלא אם כן נמצא כי המקרה קרוב יותר לאי ניהול מאשר לניהול  </a:t>
            </a:r>
            <a:r>
              <a:rPr lang="he-IL" sz="3000" b="1"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לקוי</a:t>
            </a:r>
            <a:r>
              <a:rPr lang="he-IL" sz="30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a:t>
            </a:r>
            <a:endParaRPr lang="en-US" sz="3000" cap="all"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marL="342900" lvl="1" indent="-342900" algn="just" fontAlgn="base">
              <a:lnSpc>
                <a:spcPct val="90000"/>
              </a:lnSpc>
              <a:buFont typeface="Wingdings 3" charset="2"/>
              <a:buChar char=""/>
            </a:pPr>
            <a:r>
              <a:rPr lang="he-IL" sz="3000" b="1" u="sng"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ע"ש </a:t>
            </a:r>
            <a:r>
              <a:rPr lang="he-IL" sz="3000" b="1" u="sng" cap="all" dirty="0">
                <a:solidFill>
                  <a:schemeClr val="tx1"/>
                </a:solidFill>
                <a:effectLst>
                  <a:outerShdw sx="0" sy="0">
                    <a:srgbClr val="000000"/>
                  </a:outerShdw>
                </a:effectLst>
                <a:latin typeface="David" panose="020E0502060401010101" pitchFamily="34" charset="-79"/>
                <a:cs typeface="David" panose="020E0502060401010101" pitchFamily="34" charset="-79"/>
              </a:rPr>
              <a:t>458/07 </a:t>
            </a:r>
            <a:r>
              <a:rPr lang="he-IL" sz="3000" b="1" u="sng" cap="all" dirty="0" err="1">
                <a:solidFill>
                  <a:schemeClr val="tx1"/>
                </a:solidFill>
                <a:effectLst>
                  <a:outerShdw sx="0" sy="0">
                    <a:srgbClr val="000000"/>
                  </a:outerShdw>
                </a:effectLst>
                <a:latin typeface="David" panose="020E0502060401010101" pitchFamily="34" charset="-79"/>
                <a:cs typeface="David" panose="020E0502060401010101" pitchFamily="34" charset="-79"/>
              </a:rPr>
              <a:t>עטא</a:t>
            </a:r>
            <a:r>
              <a:rPr lang="he-IL" sz="3000" b="1" u="sng" cap="all" dirty="0">
                <a:solidFill>
                  <a:schemeClr val="tx1"/>
                </a:solidFill>
                <a:effectLst>
                  <a:outerShdw sx="0" sy="0">
                    <a:srgbClr val="000000"/>
                  </a:outerShdw>
                </a:effectLst>
                <a:latin typeface="David" panose="020E0502060401010101" pitchFamily="34" charset="-79"/>
                <a:cs typeface="David" panose="020E0502060401010101" pitchFamily="34" charset="-79"/>
              </a:rPr>
              <a:t> </a:t>
            </a:r>
            <a:r>
              <a:rPr lang="he-IL" sz="3000" b="1" u="sng" cap="all" dirty="0" err="1">
                <a:solidFill>
                  <a:schemeClr val="tx1"/>
                </a:solidFill>
                <a:effectLst>
                  <a:outerShdw sx="0" sy="0">
                    <a:srgbClr val="000000"/>
                  </a:outerShdw>
                </a:effectLst>
                <a:latin typeface="David" panose="020E0502060401010101" pitchFamily="34" charset="-79"/>
                <a:cs typeface="David" panose="020E0502060401010101" pitchFamily="34" charset="-79"/>
              </a:rPr>
              <a:t>אללחאם</a:t>
            </a:r>
            <a:r>
              <a:rPr lang="he-IL" sz="3000" b="1" u="sng" cap="all" dirty="0">
                <a:solidFill>
                  <a:schemeClr val="tx1"/>
                </a:solidFill>
                <a:effectLst>
                  <a:outerShdw sx="0" sy="0">
                    <a:srgbClr val="000000"/>
                  </a:outerShdw>
                </a:effectLst>
                <a:latin typeface="David" panose="020E0502060401010101" pitchFamily="34" charset="-79"/>
                <a:cs typeface="David" panose="020E0502060401010101" pitchFamily="34" charset="-79"/>
              </a:rPr>
              <a:t> נ' מנהל אגף המכס והמע"מ </a:t>
            </a:r>
            <a:r>
              <a:rPr lang="he-IL" sz="3000" b="1" u="sng"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ירושלים</a:t>
            </a:r>
            <a:r>
              <a:rPr lang="he-IL" sz="30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 </a:t>
            </a:r>
            <a:r>
              <a:rPr lang="he-IL" sz="3000" cap="all" dirty="0">
                <a:solidFill>
                  <a:schemeClr val="tx1"/>
                </a:solidFill>
                <a:effectLst>
                  <a:outerShdw sx="0" sy="0">
                    <a:srgbClr val="000000"/>
                  </a:outerShdw>
                </a:effectLst>
                <a:latin typeface="David" panose="020E0502060401010101" pitchFamily="34" charset="-79"/>
                <a:cs typeface="David" panose="020E0502060401010101" pitchFamily="34" charset="-79"/>
              </a:rPr>
              <a:t>פגם שאינו מהותי אינו מהווה עילה לפסילת ספרי </a:t>
            </a:r>
            <a:r>
              <a:rPr lang="he-IL" sz="30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העסק.</a:t>
            </a:r>
            <a:endParaRPr lang="he-IL" sz="3000" cap="all"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marL="342900" lvl="1" indent="-342900" algn="just" fontAlgn="base">
              <a:lnSpc>
                <a:spcPct val="90000"/>
              </a:lnSpc>
              <a:buFont typeface="Wingdings 3" charset="2"/>
              <a:buChar char=""/>
            </a:pPr>
            <a:r>
              <a:rPr lang="he-IL" sz="3000" b="1" u="sng"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ע"ש </a:t>
            </a:r>
            <a:r>
              <a:rPr lang="he-IL" sz="3000" b="1" u="sng" cap="all" dirty="0">
                <a:solidFill>
                  <a:schemeClr val="tx1"/>
                </a:solidFill>
                <a:effectLst>
                  <a:outerShdw sx="0" sy="0">
                    <a:srgbClr val="000000"/>
                  </a:outerShdw>
                </a:effectLst>
                <a:latin typeface="David" panose="020E0502060401010101" pitchFamily="34" charset="-79"/>
                <a:cs typeface="David" panose="020E0502060401010101" pitchFamily="34" charset="-79"/>
              </a:rPr>
              <a:t>1566/02 </a:t>
            </a:r>
            <a:r>
              <a:rPr lang="he-IL" sz="3000" b="1" u="sng" cap="all" dirty="0" err="1">
                <a:solidFill>
                  <a:schemeClr val="tx1"/>
                </a:solidFill>
                <a:effectLst>
                  <a:outerShdw sx="0" sy="0">
                    <a:srgbClr val="000000"/>
                  </a:outerShdw>
                </a:effectLst>
                <a:latin typeface="David" panose="020E0502060401010101" pitchFamily="34" charset="-79"/>
                <a:cs typeface="David" panose="020E0502060401010101" pitchFamily="34" charset="-79"/>
              </a:rPr>
              <a:t>נ.ג.נ</a:t>
            </a:r>
            <a:r>
              <a:rPr lang="he-IL" sz="3000" b="1" u="sng" cap="all" dirty="0">
                <a:solidFill>
                  <a:schemeClr val="tx1"/>
                </a:solidFill>
                <a:effectLst>
                  <a:outerShdw sx="0" sy="0">
                    <a:srgbClr val="000000"/>
                  </a:outerShdw>
                </a:effectLst>
                <a:latin typeface="David" panose="020E0502060401010101" pitchFamily="34" charset="-79"/>
                <a:cs typeface="David" panose="020E0502060401010101" pitchFamily="34" charset="-79"/>
              </a:rPr>
              <a:t>. מתכות בע"מ נ' מנהל המכס </a:t>
            </a:r>
            <a:r>
              <a:rPr lang="he-IL" sz="3000" b="1" u="sng"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והמע"מ:</a:t>
            </a:r>
            <a:r>
              <a:rPr lang="he-IL" sz="30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 אין </a:t>
            </a:r>
            <a:r>
              <a:rPr lang="he-IL" sz="3000" cap="all" dirty="0">
                <a:solidFill>
                  <a:schemeClr val="tx1"/>
                </a:solidFill>
                <a:effectLst>
                  <a:outerShdw sx="0" sy="0">
                    <a:srgbClr val="000000"/>
                  </a:outerShdw>
                </a:effectLst>
                <a:latin typeface="David" panose="020E0502060401010101" pitchFamily="34" charset="-79"/>
                <a:cs typeface="David" panose="020E0502060401010101" pitchFamily="34" charset="-79"/>
              </a:rPr>
              <a:t>לפסול את ספרי הנישום כאשר לא נטען כי נמצאו ליקויים צורניים באופן ניהול הספרים או כאשר לא נטען כי לא ניתן היה לקבוע את שיעור המס לתשלום. "סטייה מהותית" תחשב ככזאת במקרה בו הסטייה מנעה את יכולת חישוב המס כראוי.</a:t>
            </a:r>
            <a:endParaRPr lang="en-US" sz="3000" cap="all"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algn="just" fontAlgn="base">
              <a:lnSpc>
                <a:spcPct val="90000"/>
              </a:lnSpc>
            </a:pPr>
            <a:endParaRPr lang="en-US" sz="2200" b="1"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lvl="1" algn="just" fontAlgn="base"/>
            <a:endParaRPr lang="he-IL" sz="2200" dirty="0" smtClean="0">
              <a:effectLst>
                <a:outerShdw sx="0" sy="0">
                  <a:srgbClr val="000000"/>
                </a:outerShdw>
              </a:effectLst>
              <a:latin typeface="David" panose="020E0502060401010101" pitchFamily="34" charset="-79"/>
              <a:cs typeface="David" panose="020E0502060401010101" pitchFamily="34" charset="-79"/>
            </a:endParaRPr>
          </a:p>
          <a:p>
            <a:pPr lvl="1" algn="just" fontAlgn="base"/>
            <a:endParaRPr lang="he-IL" b="1" dirty="0">
              <a:latin typeface="David" panose="020E0502060401010101" pitchFamily="34" charset="-79"/>
              <a:cs typeface="David" panose="020E0502060401010101" pitchFamily="34" charset="-79"/>
            </a:endParaRPr>
          </a:p>
        </p:txBody>
      </p:sp>
      <p:pic>
        <p:nvPicPr>
          <p:cNvPr id="3" name="תמונה 2"/>
          <p:cNvPicPr>
            <a:picLocks noChangeAspect="1"/>
          </p:cNvPicPr>
          <p:nvPr/>
        </p:nvPicPr>
        <p:blipFill>
          <a:blip r:embed="rId2"/>
          <a:stretch>
            <a:fillRect/>
          </a:stretch>
        </p:blipFill>
        <p:spPr>
          <a:xfrm>
            <a:off x="96795" y="132092"/>
            <a:ext cx="2127421" cy="892882"/>
          </a:xfrm>
          <a:prstGeom prst="rect">
            <a:avLst/>
          </a:prstGeom>
        </p:spPr>
      </p:pic>
    </p:spTree>
    <p:extLst>
      <p:ext uri="{BB962C8B-B14F-4D97-AF65-F5344CB8AC3E}">
        <p14:creationId xmlns:p14="http://schemas.microsoft.com/office/powerpoint/2010/main" val="27143703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a:spLocks noGrp="1"/>
          </p:cNvSpPr>
          <p:nvPr>
            <p:ph type="subTitle" idx="1"/>
          </p:nvPr>
        </p:nvSpPr>
        <p:spPr>
          <a:xfrm>
            <a:off x="1214738" y="571351"/>
            <a:ext cx="9683921" cy="5784850"/>
          </a:xfrm>
        </p:spPr>
        <p:txBody>
          <a:bodyPr>
            <a:normAutofit/>
          </a:bodyPr>
          <a:lstStyle/>
          <a:p>
            <a:pPr lvl="0" algn="ctr" fontAlgn="base"/>
            <a:r>
              <a:rPr lang="he-IL" sz="3600" b="1" u="sng" dirty="0" smtClean="0">
                <a:latin typeface="David" panose="020E0502060401010101" pitchFamily="34" charset="-79"/>
                <a:cs typeface="David" panose="020E0502060401010101" pitchFamily="34" charset="-79"/>
              </a:rPr>
              <a:t>פסילת ספרים בגין אי רישום תקבול</a:t>
            </a:r>
            <a:endParaRPr lang="he-IL" sz="2200" b="1" dirty="0" smtClean="0">
              <a:effectLst>
                <a:outerShdw sx="0" sy="0">
                  <a:srgbClr val="000000"/>
                </a:outerShdw>
              </a:effectLst>
              <a:latin typeface="David" panose="020E0502060401010101" pitchFamily="34" charset="-79"/>
              <a:cs typeface="David" panose="020E0502060401010101" pitchFamily="34" charset="-79"/>
            </a:endParaRPr>
          </a:p>
          <a:p>
            <a:pPr marL="342900" lvl="1" indent="-342900" algn="just" fontAlgn="base">
              <a:lnSpc>
                <a:spcPct val="90000"/>
              </a:lnSpc>
              <a:buFont typeface="Wingdings 3" charset="2"/>
              <a:buChar char=""/>
            </a:pPr>
            <a:r>
              <a:rPr lang="he-IL" sz="24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סע</a:t>
            </a:r>
            <a:r>
              <a:rPr lang="he-IL" sz="2400" cap="all" dirty="0">
                <a:solidFill>
                  <a:schemeClr val="tx1"/>
                </a:solidFill>
                <a:effectLst>
                  <a:outerShdw sx="0" sy="0">
                    <a:srgbClr val="000000"/>
                  </a:outerShdw>
                </a:effectLst>
                <a:latin typeface="David" panose="020E0502060401010101" pitchFamily="34" charset="-79"/>
                <a:cs typeface="David" panose="020E0502060401010101" pitchFamily="34" charset="-79"/>
              </a:rPr>
              <a:t>' 145ב לפקודה</a:t>
            </a:r>
            <a:r>
              <a:rPr lang="he-IL" sz="24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 </a:t>
            </a:r>
            <a:r>
              <a:rPr lang="he-IL" sz="24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a:t>
            </a:r>
            <a:r>
              <a:rPr lang="he-IL" sz="2400" b="1" dirty="0">
                <a:solidFill>
                  <a:schemeClr val="tx1"/>
                </a:solidFill>
                <a:effectLst>
                  <a:outerShdw sx="0" sy="0">
                    <a:srgbClr val="000000"/>
                  </a:outerShdw>
                </a:effectLst>
                <a:latin typeface="David" panose="020E0502060401010101" pitchFamily="34" charset="-79"/>
                <a:cs typeface="David" panose="020E0502060401010101" pitchFamily="34" charset="-79"/>
              </a:rPr>
              <a:t>נישום הרושם תקבוליו בסרט קופה רושמת, שובר קבלה, חשבונית, ספר </a:t>
            </a:r>
            <a:r>
              <a:rPr lang="he-IL" sz="24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פדיון יומי </a:t>
            </a:r>
            <a:r>
              <a:rPr lang="he-IL" sz="2400" b="1" dirty="0">
                <a:solidFill>
                  <a:schemeClr val="tx1"/>
                </a:solidFill>
                <a:effectLst>
                  <a:outerShdw sx="0" sy="0">
                    <a:srgbClr val="000000"/>
                  </a:outerShdw>
                </a:effectLst>
                <a:latin typeface="David" panose="020E0502060401010101" pitchFamily="34" charset="-79"/>
                <a:cs typeface="David" panose="020E0502060401010101" pitchFamily="34" charset="-79"/>
              </a:rPr>
              <a:t>או </a:t>
            </a:r>
            <a:r>
              <a:rPr lang="he-IL" sz="2400" b="1" dirty="0" err="1">
                <a:solidFill>
                  <a:schemeClr val="tx1"/>
                </a:solidFill>
                <a:effectLst>
                  <a:outerShdw sx="0" sy="0">
                    <a:srgbClr val="000000"/>
                  </a:outerShdw>
                </a:effectLst>
                <a:latin typeface="David" panose="020E0502060401010101" pitchFamily="34" charset="-79"/>
                <a:cs typeface="David" panose="020E0502060401010101" pitchFamily="34" charset="-79"/>
              </a:rPr>
              <a:t>תעוד</a:t>
            </a:r>
            <a:r>
              <a:rPr lang="he-IL" sz="2400" b="1" dirty="0">
                <a:solidFill>
                  <a:schemeClr val="tx1"/>
                </a:solidFill>
                <a:effectLst>
                  <a:outerShdw sx="0" sy="0">
                    <a:srgbClr val="000000"/>
                  </a:outerShdw>
                </a:effectLst>
                <a:latin typeface="David" panose="020E0502060401010101" pitchFamily="34" charset="-79"/>
                <a:cs typeface="David" panose="020E0502060401010101" pitchFamily="34" charset="-79"/>
              </a:rPr>
              <a:t> </a:t>
            </a:r>
            <a:r>
              <a:rPr lang="he-IL" sz="24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אחר..., </a:t>
            </a:r>
            <a:r>
              <a:rPr lang="he-IL" sz="2400" b="1" dirty="0">
                <a:solidFill>
                  <a:schemeClr val="tx1"/>
                </a:solidFill>
                <a:effectLst>
                  <a:outerShdw sx="0" sy="0">
                    <a:srgbClr val="000000"/>
                  </a:outerShdw>
                </a:effectLst>
                <a:latin typeface="David" panose="020E0502060401010101" pitchFamily="34" charset="-79"/>
                <a:cs typeface="David" panose="020E0502060401010101" pitchFamily="34" charset="-79"/>
              </a:rPr>
              <a:t>ולא רשם </a:t>
            </a:r>
            <a:r>
              <a:rPr lang="he-IL" sz="24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בהם </a:t>
            </a:r>
            <a:r>
              <a:rPr lang="he-IL" sz="2400" b="1" dirty="0">
                <a:solidFill>
                  <a:schemeClr val="tx1"/>
                </a:solidFill>
                <a:effectLst>
                  <a:outerShdw sx="0" sy="0">
                    <a:srgbClr val="000000"/>
                  </a:outerShdw>
                </a:effectLst>
                <a:latin typeface="David" panose="020E0502060401010101" pitchFamily="34" charset="-79"/>
                <a:cs typeface="David" panose="020E0502060401010101" pitchFamily="34" charset="-79"/>
              </a:rPr>
              <a:t>תקבול שהיה חייב לרשמו על פי </a:t>
            </a:r>
            <a:r>
              <a:rPr lang="he-IL" sz="24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אותן </a:t>
            </a:r>
            <a:r>
              <a:rPr lang="he-IL" sz="2400" b="1" dirty="0">
                <a:solidFill>
                  <a:schemeClr val="tx1"/>
                </a:solidFill>
                <a:effectLst>
                  <a:outerShdw sx="0" sy="0">
                    <a:srgbClr val="000000"/>
                  </a:outerShdw>
                </a:effectLst>
                <a:latin typeface="David" panose="020E0502060401010101" pitchFamily="34" charset="-79"/>
                <a:cs typeface="David" panose="020E0502060401010101" pitchFamily="34" charset="-79"/>
              </a:rPr>
              <a:t>הוראות, יראו את </a:t>
            </a:r>
            <a:r>
              <a:rPr lang="he-IL" sz="24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פנקסיו </a:t>
            </a:r>
            <a:r>
              <a:rPr lang="he-IL" sz="2400" b="1" dirty="0">
                <a:solidFill>
                  <a:schemeClr val="tx1"/>
                </a:solidFill>
                <a:effectLst>
                  <a:outerShdw sx="0" sy="0">
                    <a:srgbClr val="000000"/>
                  </a:outerShdw>
                </a:effectLst>
                <a:latin typeface="David" panose="020E0502060401010101" pitchFamily="34" charset="-79"/>
                <a:cs typeface="David" panose="020E0502060401010101" pitchFamily="34" charset="-79"/>
              </a:rPr>
              <a:t>כבלתי קבילים </a:t>
            </a:r>
            <a:r>
              <a:rPr lang="he-IL" sz="24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זולת </a:t>
            </a:r>
            <a:r>
              <a:rPr lang="he-IL" sz="2400" b="1" dirty="0">
                <a:solidFill>
                  <a:schemeClr val="tx1"/>
                </a:solidFill>
                <a:effectLst>
                  <a:outerShdw sx="0" sy="0">
                    <a:srgbClr val="000000"/>
                  </a:outerShdw>
                </a:effectLst>
                <a:latin typeface="David" panose="020E0502060401010101" pitchFamily="34" charset="-79"/>
                <a:cs typeface="David" panose="020E0502060401010101" pitchFamily="34" charset="-79"/>
              </a:rPr>
              <a:t>אם שוכנע פקיד השומה </a:t>
            </a:r>
            <a:r>
              <a:rPr lang="he-IL" sz="24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	כי </a:t>
            </a:r>
            <a:r>
              <a:rPr lang="he-IL" sz="2400" b="1" dirty="0" err="1">
                <a:solidFill>
                  <a:schemeClr val="tx1"/>
                </a:solidFill>
                <a:effectLst>
                  <a:outerShdw sx="0" sy="0">
                    <a:srgbClr val="000000"/>
                  </a:outerShdw>
                </a:effectLst>
                <a:latin typeface="David" panose="020E0502060401010101" pitchFamily="34" charset="-79"/>
                <a:cs typeface="David" panose="020E0502060401010101" pitchFamily="34" charset="-79"/>
              </a:rPr>
              <a:t>היתה</a:t>
            </a:r>
            <a:r>
              <a:rPr lang="he-IL" sz="2400" b="1" dirty="0">
                <a:solidFill>
                  <a:schemeClr val="tx1"/>
                </a:solidFill>
                <a:effectLst>
                  <a:outerShdw sx="0" sy="0">
                    <a:srgbClr val="000000"/>
                  </a:outerShdw>
                </a:effectLst>
                <a:latin typeface="David" panose="020E0502060401010101" pitchFamily="34" charset="-79"/>
                <a:cs typeface="David" panose="020E0502060401010101" pitchFamily="34" charset="-79"/>
              </a:rPr>
              <a:t> סיבה </a:t>
            </a:r>
            <a:r>
              <a:rPr lang="he-IL" sz="24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מספקת </a:t>
            </a:r>
            <a:r>
              <a:rPr lang="he-IL" sz="2400" b="1" dirty="0">
                <a:solidFill>
                  <a:schemeClr val="tx1"/>
                </a:solidFill>
                <a:effectLst>
                  <a:outerShdw sx="0" sy="0">
                    <a:srgbClr val="000000"/>
                  </a:outerShdw>
                </a:effectLst>
                <a:latin typeface="David" panose="020E0502060401010101" pitchFamily="34" charset="-79"/>
                <a:cs typeface="David" panose="020E0502060401010101" pitchFamily="34" charset="-79"/>
              </a:rPr>
              <a:t>לאי הרישום; </a:t>
            </a:r>
          </a:p>
          <a:p>
            <a:pPr marL="342900" lvl="1" indent="-342900" algn="just" fontAlgn="base">
              <a:lnSpc>
                <a:spcPct val="70000"/>
              </a:lnSpc>
              <a:buFont typeface="Wingdings 3" charset="2"/>
              <a:buChar char=""/>
            </a:pPr>
            <a:r>
              <a:rPr lang="he-IL" sz="2500" cap="all" dirty="0">
                <a:solidFill>
                  <a:schemeClr val="tx1"/>
                </a:solidFill>
                <a:effectLst>
                  <a:outerShdw sx="0" sy="0">
                    <a:srgbClr val="000000"/>
                  </a:outerShdw>
                </a:effectLst>
                <a:latin typeface="David" panose="020E0502060401010101" pitchFamily="34" charset="-79"/>
                <a:cs typeface="David" panose="020E0502060401010101" pitchFamily="34" charset="-79"/>
              </a:rPr>
              <a:t>"</a:t>
            </a:r>
            <a:r>
              <a:rPr lang="he-IL" sz="2500" b="1" cap="all" dirty="0">
                <a:solidFill>
                  <a:schemeClr val="tx1"/>
                </a:solidFill>
                <a:effectLst>
                  <a:outerShdw sx="0" sy="0">
                    <a:srgbClr val="000000"/>
                  </a:outerShdw>
                </a:effectLst>
                <a:latin typeface="David" panose="020E0502060401010101" pitchFamily="34" charset="-79"/>
                <a:cs typeface="David" panose="020E0502060401010101" pitchFamily="34" charset="-79"/>
              </a:rPr>
              <a:t>תקבול</a:t>
            </a:r>
            <a:r>
              <a:rPr lang="he-IL" sz="2500" cap="all" dirty="0">
                <a:solidFill>
                  <a:schemeClr val="tx1"/>
                </a:solidFill>
                <a:effectLst>
                  <a:outerShdw sx="0" sy="0">
                    <a:srgbClr val="000000"/>
                  </a:outerShdw>
                </a:effectLst>
                <a:latin typeface="David" panose="020E0502060401010101" pitchFamily="34" charset="-79"/>
                <a:cs typeface="David" panose="020E0502060401010101" pitchFamily="34" charset="-79"/>
              </a:rPr>
              <a:t>" - כל סכום במזומן, בשטר, או בשיק שהתאריך הנקוב בו מאוחר מתאריך קבלתו, או בכרטיס אשראי, שקיבל הנישום, במישרין או בעקיפין, במהלך </a:t>
            </a:r>
            <a:r>
              <a:rPr lang="he-IL" sz="25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עסקו.</a:t>
            </a:r>
            <a:endParaRPr lang="he-IL" sz="2500" cap="all"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marL="800100" lvl="2" indent="-342900" algn="just" fontAlgn="base">
              <a:lnSpc>
                <a:spcPct val="70000"/>
              </a:lnSpc>
              <a:buFont typeface="Arial" panose="020B0604020202020204" pitchFamily="34" charset="0"/>
              <a:buChar char="•"/>
            </a:pPr>
            <a:r>
              <a:rPr lang="he-IL" sz="2500" cap="all" dirty="0">
                <a:solidFill>
                  <a:schemeClr val="tx1"/>
                </a:solidFill>
                <a:effectLst>
                  <a:outerShdw sx="0" sy="0">
                    <a:srgbClr val="000000"/>
                  </a:outerShdw>
                </a:effectLst>
                <a:latin typeface="David" panose="020E0502060401010101" pitchFamily="34" charset="-79"/>
                <a:cs typeface="David" panose="020E0502060401010101" pitchFamily="34" charset="-79"/>
              </a:rPr>
              <a:t>אין חשיבות למהות התקבול. יש לרשום גם תקבול שניתן כהלוואה, </a:t>
            </a:r>
            <a:r>
              <a:rPr lang="he-IL" sz="2500" cap="all" dirty="0" err="1">
                <a:solidFill>
                  <a:schemeClr val="tx1"/>
                </a:solidFill>
                <a:effectLst>
                  <a:outerShdw sx="0" sy="0">
                    <a:srgbClr val="000000"/>
                  </a:outerShdw>
                </a:effectLst>
                <a:latin typeface="David" panose="020E0502060401010101" pitchFamily="34" charset="-79"/>
                <a:cs typeface="David" panose="020E0502060401010101" pitchFamily="34" charset="-79"/>
              </a:rPr>
              <a:t>פקדון</a:t>
            </a:r>
            <a:r>
              <a:rPr lang="he-IL" sz="2500" cap="all" dirty="0">
                <a:solidFill>
                  <a:schemeClr val="tx1"/>
                </a:solidFill>
                <a:effectLst>
                  <a:outerShdw sx="0" sy="0">
                    <a:srgbClr val="000000"/>
                  </a:outerShdw>
                </a:effectLst>
                <a:latin typeface="David" panose="020E0502060401010101" pitchFamily="34" charset="-79"/>
                <a:cs typeface="David" panose="020E0502060401010101" pitchFamily="34" charset="-79"/>
              </a:rPr>
              <a:t>, נאמנות, שיק בטחון וכיו"ב.</a:t>
            </a:r>
          </a:p>
          <a:p>
            <a:pPr marL="800100" lvl="2" indent="-342900" algn="just" fontAlgn="base">
              <a:lnSpc>
                <a:spcPct val="70000"/>
              </a:lnSpc>
              <a:buFont typeface="Arial" panose="020B0604020202020204" pitchFamily="34" charset="0"/>
              <a:buChar char="•"/>
            </a:pPr>
            <a:r>
              <a:rPr lang="he-IL" sz="2500" cap="all" dirty="0">
                <a:solidFill>
                  <a:schemeClr val="tx1"/>
                </a:solidFill>
                <a:effectLst>
                  <a:outerShdw sx="0" sy="0">
                    <a:srgbClr val="000000"/>
                  </a:outerShdw>
                </a:effectLst>
                <a:latin typeface="David" panose="020E0502060401010101" pitchFamily="34" charset="-79"/>
                <a:cs typeface="David" panose="020E0502060401010101" pitchFamily="34" charset="-79"/>
              </a:rPr>
              <a:t>המחאה לפקודת צד ג</a:t>
            </a:r>
            <a:r>
              <a:rPr lang="en-US" sz="2500" cap="all" dirty="0">
                <a:solidFill>
                  <a:schemeClr val="tx1"/>
                </a:solidFill>
                <a:effectLst>
                  <a:outerShdw sx="0" sy="0">
                    <a:srgbClr val="000000"/>
                  </a:outerShdw>
                </a:effectLst>
                <a:latin typeface="David" panose="020E0502060401010101" pitchFamily="34" charset="-79"/>
                <a:cs typeface="David" panose="020E0502060401010101" pitchFamily="34" charset="-79"/>
              </a:rPr>
              <a:t>'</a:t>
            </a:r>
            <a:r>
              <a:rPr lang="he-IL" sz="2500" cap="all" dirty="0">
                <a:solidFill>
                  <a:schemeClr val="tx1"/>
                </a:solidFill>
                <a:effectLst>
                  <a:outerShdw sx="0" sy="0">
                    <a:srgbClr val="000000"/>
                  </a:outerShdw>
                </a:effectLst>
                <a:latin typeface="David" panose="020E0502060401010101" pitchFamily="34" charset="-79"/>
                <a:cs typeface="David" panose="020E0502060401010101" pitchFamily="34" charset="-79"/>
              </a:rPr>
              <a:t> אינה מהווה תקבול בידי מקבל ההמחאה (פס"ד </a:t>
            </a:r>
            <a:r>
              <a:rPr lang="he-IL" sz="2500" cap="all" dirty="0" err="1">
                <a:solidFill>
                  <a:schemeClr val="tx1"/>
                </a:solidFill>
                <a:effectLst>
                  <a:outerShdw sx="0" sy="0">
                    <a:srgbClr val="000000"/>
                  </a:outerShdw>
                </a:effectLst>
                <a:latin typeface="David" panose="020E0502060401010101" pitchFamily="34" charset="-79"/>
                <a:cs typeface="David" panose="020E0502060401010101" pitchFamily="34" charset="-79"/>
              </a:rPr>
              <a:t>גדעוני</a:t>
            </a:r>
            <a:r>
              <a:rPr lang="he-IL" sz="25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a:t>
            </a:r>
          </a:p>
          <a:p>
            <a:pPr marL="342900" lvl="1" indent="-342900" algn="just" fontAlgn="base">
              <a:lnSpc>
                <a:spcPct val="70000"/>
              </a:lnSpc>
              <a:buFont typeface="Wingdings 3" charset="2"/>
              <a:buChar char=""/>
            </a:pPr>
            <a:r>
              <a:rPr lang="he-IL" sz="2500" b="1" cap="all" dirty="0">
                <a:solidFill>
                  <a:schemeClr val="tx1"/>
                </a:solidFill>
                <a:effectLst>
                  <a:outerShdw sx="0" sy="0">
                    <a:srgbClr val="000000"/>
                  </a:outerShdw>
                </a:effectLst>
                <a:latin typeface="David" panose="020E0502060401010101" pitchFamily="34" charset="-79"/>
                <a:cs typeface="David" panose="020E0502060401010101" pitchFamily="34" charset="-79"/>
              </a:rPr>
              <a:t>המועד להוצאת קבלה</a:t>
            </a:r>
            <a:r>
              <a:rPr lang="he-IL" sz="2500" cap="all" dirty="0">
                <a:solidFill>
                  <a:schemeClr val="tx1"/>
                </a:solidFill>
                <a:effectLst>
                  <a:outerShdw sx="0" sy="0">
                    <a:srgbClr val="000000"/>
                  </a:outerShdw>
                </a:effectLst>
                <a:latin typeface="David" panose="020E0502060401010101" pitchFamily="34" charset="-79"/>
                <a:cs typeface="David" panose="020E0502060401010101" pitchFamily="34" charset="-79"/>
              </a:rPr>
              <a:t>- בסמוך לאחר קבלת התקבול, גם כאשר מדובר בתקבול </a:t>
            </a:r>
            <a:r>
              <a:rPr lang="he-IL" sz="2500" cap="all" dirty="0" err="1">
                <a:solidFill>
                  <a:schemeClr val="tx1"/>
                </a:solidFill>
                <a:effectLst>
                  <a:outerShdw sx="0" sy="0">
                    <a:srgbClr val="000000"/>
                  </a:outerShdw>
                </a:effectLst>
                <a:latin typeface="David" panose="020E0502060401010101" pitchFamily="34" charset="-79"/>
                <a:cs typeface="David" panose="020E0502060401010101" pitchFamily="34" charset="-79"/>
              </a:rPr>
              <a:t>מעותד</a:t>
            </a:r>
            <a:r>
              <a:rPr lang="he-IL" sz="2500" cap="all" dirty="0">
                <a:solidFill>
                  <a:schemeClr val="tx1"/>
                </a:solidFill>
                <a:effectLst>
                  <a:outerShdw sx="0" sy="0">
                    <a:srgbClr val="000000"/>
                  </a:outerShdw>
                </a:effectLst>
                <a:latin typeface="David" panose="020E0502060401010101" pitchFamily="34" charset="-79"/>
                <a:cs typeface="David" panose="020E0502060401010101" pitchFamily="34" charset="-79"/>
              </a:rPr>
              <a:t>.</a:t>
            </a:r>
          </a:p>
          <a:p>
            <a:pPr marL="342900" lvl="1" indent="-342900" algn="just" fontAlgn="base">
              <a:lnSpc>
                <a:spcPct val="70000"/>
              </a:lnSpc>
              <a:buFont typeface="Wingdings 3" charset="2"/>
              <a:buChar char=""/>
            </a:pPr>
            <a:r>
              <a:rPr lang="he-IL" sz="2500" b="1"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תשלום </a:t>
            </a:r>
            <a:r>
              <a:rPr lang="he-IL" sz="2500" b="1" cap="all" dirty="0">
                <a:solidFill>
                  <a:schemeClr val="tx1"/>
                </a:solidFill>
                <a:effectLst>
                  <a:outerShdw sx="0" sy="0">
                    <a:srgbClr val="000000"/>
                  </a:outerShdw>
                </a:effectLst>
                <a:latin typeface="David" panose="020E0502060401010101" pitchFamily="34" charset="-79"/>
                <a:cs typeface="David" panose="020E0502060401010101" pitchFamily="34" charset="-79"/>
              </a:rPr>
              <a:t>שהתקבל בהעברה בנקאית בגין מכר או שירות- </a:t>
            </a:r>
            <a:r>
              <a:rPr lang="he-IL" sz="2500" cap="all" dirty="0">
                <a:solidFill>
                  <a:schemeClr val="tx1"/>
                </a:solidFill>
                <a:effectLst>
                  <a:outerShdw sx="0" sy="0">
                    <a:srgbClr val="000000"/>
                  </a:outerShdw>
                </a:effectLst>
                <a:latin typeface="David" panose="020E0502060401010101" pitchFamily="34" charset="-79"/>
                <a:cs typeface="David" panose="020E0502060401010101" pitchFamily="34" charset="-79"/>
              </a:rPr>
              <a:t>אין חובה להוציא קבלה במידה והנישום מנהל מערכת חשבונות על-פי שיטת החשבונאות הכפולה.</a:t>
            </a:r>
          </a:p>
          <a:p>
            <a:pPr marL="457200" lvl="2" algn="just" fontAlgn="base">
              <a:lnSpc>
                <a:spcPct val="70000"/>
              </a:lnSpc>
            </a:pPr>
            <a:endParaRPr lang="he-IL" sz="2500" cap="all"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marL="342900" lvl="1" indent="-342900" algn="just" fontAlgn="base">
              <a:lnSpc>
                <a:spcPct val="90000"/>
              </a:lnSpc>
              <a:buFont typeface="Wingdings 3" charset="2"/>
              <a:buChar char=""/>
            </a:pPr>
            <a:endParaRPr lang="he-IL" sz="2400" b="1" u="sng" cap="all" dirty="0" smtClean="0">
              <a:solidFill>
                <a:schemeClr val="tx1"/>
              </a:solidFill>
              <a:effectLst>
                <a:outerShdw sx="0" sy="0">
                  <a:srgbClr val="000000"/>
                </a:outerShdw>
              </a:effectLst>
              <a:latin typeface="David" panose="020E0502060401010101" pitchFamily="34" charset="-79"/>
              <a:cs typeface="David" panose="020E0502060401010101" pitchFamily="34" charset="-79"/>
            </a:endParaRPr>
          </a:p>
          <a:p>
            <a:pPr marL="342900" lvl="1" indent="-342900" algn="just" fontAlgn="base">
              <a:lnSpc>
                <a:spcPct val="90000"/>
              </a:lnSpc>
              <a:buFont typeface="Wingdings 3" charset="2"/>
              <a:buChar char=""/>
            </a:pPr>
            <a:endParaRPr lang="he-IL" sz="24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endParaRPr>
          </a:p>
          <a:p>
            <a:pPr algn="just" fontAlgn="base">
              <a:lnSpc>
                <a:spcPct val="90000"/>
              </a:lnSpc>
            </a:pPr>
            <a:endParaRPr lang="en-US" sz="2200" b="1"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lvl="1" algn="just" fontAlgn="base"/>
            <a:endParaRPr lang="he-IL" sz="2200" dirty="0" smtClean="0">
              <a:effectLst>
                <a:outerShdw sx="0" sy="0">
                  <a:srgbClr val="000000"/>
                </a:outerShdw>
              </a:effectLst>
              <a:latin typeface="David" panose="020E0502060401010101" pitchFamily="34" charset="-79"/>
              <a:cs typeface="David" panose="020E0502060401010101" pitchFamily="34" charset="-79"/>
            </a:endParaRPr>
          </a:p>
          <a:p>
            <a:pPr lvl="1" algn="just" fontAlgn="base"/>
            <a:endParaRPr lang="he-IL" b="1" dirty="0">
              <a:latin typeface="David" panose="020E0502060401010101" pitchFamily="34" charset="-79"/>
              <a:cs typeface="David" panose="020E0502060401010101" pitchFamily="34" charset="-79"/>
            </a:endParaRPr>
          </a:p>
        </p:txBody>
      </p:sp>
      <p:pic>
        <p:nvPicPr>
          <p:cNvPr id="3" name="תמונה 2"/>
          <p:cNvPicPr>
            <a:picLocks noChangeAspect="1"/>
          </p:cNvPicPr>
          <p:nvPr/>
        </p:nvPicPr>
        <p:blipFill>
          <a:blip r:embed="rId2"/>
          <a:stretch>
            <a:fillRect/>
          </a:stretch>
        </p:blipFill>
        <p:spPr>
          <a:xfrm>
            <a:off x="122586" y="112973"/>
            <a:ext cx="1953349" cy="916756"/>
          </a:xfrm>
          <a:prstGeom prst="rect">
            <a:avLst/>
          </a:prstGeom>
        </p:spPr>
      </p:pic>
    </p:spTree>
    <p:extLst>
      <p:ext uri="{BB962C8B-B14F-4D97-AF65-F5344CB8AC3E}">
        <p14:creationId xmlns:p14="http://schemas.microsoft.com/office/powerpoint/2010/main" val="8478174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a:spLocks noGrp="1"/>
          </p:cNvSpPr>
          <p:nvPr>
            <p:ph type="subTitle" idx="1"/>
          </p:nvPr>
        </p:nvSpPr>
        <p:spPr>
          <a:xfrm>
            <a:off x="1485901" y="585229"/>
            <a:ext cx="9144000" cy="5784850"/>
          </a:xfrm>
        </p:spPr>
        <p:txBody>
          <a:bodyPr>
            <a:normAutofit fontScale="85000" lnSpcReduction="10000"/>
          </a:bodyPr>
          <a:lstStyle/>
          <a:p>
            <a:pPr lvl="0" algn="ctr" fontAlgn="base"/>
            <a:r>
              <a:rPr lang="he-IL" sz="3500" b="1" u="sng" dirty="0">
                <a:latin typeface="David" panose="020E0502060401010101" pitchFamily="34" charset="-79"/>
                <a:cs typeface="David" panose="020E0502060401010101" pitchFamily="34" charset="-79"/>
              </a:rPr>
              <a:t>פסילת ספרים בגין אי רישום תקבול- המשך</a:t>
            </a:r>
            <a:endParaRPr lang="he-IL" sz="3500" b="1" dirty="0">
              <a:effectLst>
                <a:outerShdw sx="0" sy="0">
                  <a:srgbClr val="000000"/>
                </a:outerShdw>
              </a:effectLst>
              <a:latin typeface="David" panose="020E0502060401010101" pitchFamily="34" charset="-79"/>
              <a:cs typeface="David" panose="020E0502060401010101" pitchFamily="34" charset="-79"/>
            </a:endParaRPr>
          </a:p>
          <a:p>
            <a:pPr marL="342900" lvl="1" indent="-342900" algn="just" fontAlgn="base">
              <a:lnSpc>
                <a:spcPct val="90000"/>
              </a:lnSpc>
              <a:buFont typeface="Wingdings 3" charset="2"/>
              <a:buChar char=""/>
            </a:pPr>
            <a:r>
              <a:rPr lang="he-IL" sz="2800" cap="all" dirty="0">
                <a:solidFill>
                  <a:schemeClr val="tx1"/>
                </a:solidFill>
                <a:effectLst>
                  <a:outerShdw sx="0" sy="0">
                    <a:srgbClr val="000000"/>
                  </a:outerShdw>
                </a:effectLst>
                <a:latin typeface="David" panose="020E0502060401010101" pitchFamily="34" charset="-79"/>
                <a:cs typeface="David" panose="020E0502060401010101" pitchFamily="34" charset="-79"/>
              </a:rPr>
              <a:t>על פקיד השומה מוטל הנטל להוכיח את אי-רישום התקבול, ומשהוכח אי-רישום, עובר הנטל לנישום להוכיח כי </a:t>
            </a:r>
            <a:r>
              <a:rPr lang="he-IL" sz="2800" cap="all" dirty="0" err="1">
                <a:solidFill>
                  <a:schemeClr val="tx1"/>
                </a:solidFill>
                <a:effectLst>
                  <a:outerShdw sx="0" sy="0">
                    <a:srgbClr val="000000"/>
                  </a:outerShdw>
                </a:effectLst>
                <a:latin typeface="David" panose="020E0502060401010101" pitchFamily="34" charset="-79"/>
                <a:cs typeface="David" panose="020E0502060401010101" pitchFamily="34" charset="-79"/>
              </a:rPr>
              <a:t>היתה</a:t>
            </a:r>
            <a:r>
              <a:rPr lang="he-IL" sz="2800" cap="all" dirty="0">
                <a:solidFill>
                  <a:schemeClr val="tx1"/>
                </a:solidFill>
                <a:effectLst>
                  <a:outerShdw sx="0" sy="0">
                    <a:srgbClr val="000000"/>
                  </a:outerShdw>
                </a:effectLst>
                <a:latin typeface="David" panose="020E0502060401010101" pitchFamily="34" charset="-79"/>
                <a:cs typeface="David" panose="020E0502060401010101" pitchFamily="34" charset="-79"/>
              </a:rPr>
              <a:t> סיבה מספקת לאי-רישום התקבול.</a:t>
            </a:r>
          </a:p>
          <a:p>
            <a:pPr marL="342900" lvl="1" indent="-342900" algn="just" fontAlgn="base">
              <a:lnSpc>
                <a:spcPct val="90000"/>
              </a:lnSpc>
              <a:buFont typeface="Wingdings 3" charset="2"/>
              <a:buChar char=""/>
            </a:pPr>
            <a:r>
              <a:rPr lang="he-IL" sz="2800" b="1" u="sng"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תקיפת </a:t>
            </a:r>
            <a:r>
              <a:rPr lang="he-IL" sz="2800" b="1" u="sng" cap="all" dirty="0">
                <a:solidFill>
                  <a:schemeClr val="tx1"/>
                </a:solidFill>
                <a:effectLst>
                  <a:outerShdw sx="0" sy="0">
                    <a:srgbClr val="000000"/>
                  </a:outerShdw>
                </a:effectLst>
                <a:latin typeface="David" panose="020E0502060401010101" pitchFamily="34" charset="-79"/>
                <a:cs typeface="David" panose="020E0502060401010101" pitchFamily="34" charset="-79"/>
              </a:rPr>
              <a:t>ההחלטה</a:t>
            </a:r>
          </a:p>
          <a:p>
            <a:pPr marL="342900" lvl="1" indent="-342900" algn="just" fontAlgn="base">
              <a:lnSpc>
                <a:spcPct val="90000"/>
              </a:lnSpc>
              <a:buFont typeface="Arial" panose="020B0604020202020204" pitchFamily="34" charset="0"/>
              <a:buChar char="•"/>
            </a:pPr>
            <a:r>
              <a:rPr lang="he-IL" sz="2800" cap="all" dirty="0">
                <a:solidFill>
                  <a:schemeClr val="tx1"/>
                </a:solidFill>
                <a:effectLst>
                  <a:outerShdw sx="0" sy="0">
                    <a:srgbClr val="000000"/>
                  </a:outerShdw>
                </a:effectLst>
                <a:latin typeface="David" panose="020E0502060401010101" pitchFamily="34" charset="-79"/>
                <a:cs typeface="David" panose="020E0502060401010101" pitchFamily="34" charset="-79"/>
              </a:rPr>
              <a:t>פנייה לפקיד השומה, בתוך 30 ימים מיום קבלת ההחלטה, לחזור ולעיין בה ולשנותה.</a:t>
            </a:r>
          </a:p>
          <a:p>
            <a:pPr marL="342900" lvl="1" indent="-342900" algn="just" fontAlgn="base">
              <a:lnSpc>
                <a:spcPct val="90000"/>
              </a:lnSpc>
              <a:buFont typeface="Arial" panose="020B0604020202020204" pitchFamily="34" charset="0"/>
              <a:buChar char="•"/>
            </a:pPr>
            <a:r>
              <a:rPr lang="he-IL" sz="2800" cap="all" dirty="0">
                <a:solidFill>
                  <a:schemeClr val="tx1"/>
                </a:solidFill>
                <a:effectLst>
                  <a:outerShdw sx="0" sy="0">
                    <a:srgbClr val="000000"/>
                  </a:outerShdw>
                </a:effectLst>
                <a:latin typeface="David" panose="020E0502060401010101" pitchFamily="34" charset="-79"/>
                <a:cs typeface="David" panose="020E0502060401010101" pitchFamily="34" charset="-79"/>
              </a:rPr>
              <a:t>פקיד השומה מוסמך לשנות את הפסילה לאזהרה או להותיר אותה על כנה.</a:t>
            </a:r>
          </a:p>
          <a:p>
            <a:pPr marL="342900" lvl="1" indent="-342900" algn="just" fontAlgn="base">
              <a:lnSpc>
                <a:spcPct val="90000"/>
              </a:lnSpc>
              <a:buFont typeface="Arial" panose="020B0604020202020204" pitchFamily="34" charset="0"/>
              <a:buChar char="•"/>
            </a:pPr>
            <a:r>
              <a:rPr lang="he-IL" sz="2800" cap="all" dirty="0">
                <a:solidFill>
                  <a:schemeClr val="tx1"/>
                </a:solidFill>
                <a:effectLst>
                  <a:outerShdw sx="0" sy="0">
                    <a:srgbClr val="000000"/>
                  </a:outerShdw>
                </a:effectLst>
                <a:latin typeface="David" panose="020E0502060401010101" pitchFamily="34" charset="-79"/>
                <a:cs typeface="David" panose="020E0502060401010101" pitchFamily="34" charset="-79"/>
              </a:rPr>
              <a:t>נותרה הפסילה על כנה- ערעור לבית המשפט המחוזי בתוך 60 ימים ממתן ההחלטה.</a:t>
            </a:r>
          </a:p>
          <a:p>
            <a:pPr marL="342900" lvl="1" indent="-342900" algn="just" fontAlgn="base">
              <a:lnSpc>
                <a:spcPct val="90000"/>
              </a:lnSpc>
              <a:buFont typeface="Wingdings 3" charset="2"/>
              <a:buChar char=""/>
            </a:pPr>
            <a:r>
              <a:rPr lang="he-IL" sz="2800" b="1" u="sng" cap="all" dirty="0">
                <a:solidFill>
                  <a:schemeClr val="tx1"/>
                </a:solidFill>
                <a:effectLst>
                  <a:outerShdw sx="0" sy="0">
                    <a:srgbClr val="000000"/>
                  </a:outerShdw>
                </a:effectLst>
                <a:latin typeface="David" panose="020E0502060401010101" pitchFamily="34" charset="-79"/>
                <a:cs typeface="David" panose="020E0502060401010101" pitchFamily="34" charset="-79"/>
              </a:rPr>
              <a:t>אי רישום </a:t>
            </a:r>
            <a:r>
              <a:rPr lang="he-IL" sz="2800" b="1" u="sng"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שני תקבולים או יותר בתוך 12 חודשים רצופים</a:t>
            </a:r>
          </a:p>
          <a:p>
            <a:pPr lvl="1" indent="-457200" algn="just" fontAlgn="base">
              <a:lnSpc>
                <a:spcPct val="90000"/>
              </a:lnSpc>
              <a:buFont typeface="Arial" panose="020B0604020202020204" pitchFamily="34" charset="0"/>
              <a:buChar char="•"/>
            </a:pPr>
            <a:r>
              <a:rPr lang="he-IL" sz="2800" b="1" u="sng"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התנאי</a:t>
            </a:r>
            <a:r>
              <a:rPr lang="he-IL" sz="28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 ניתנה אזהרה מפקיד השומה ביחס לתקבול שלא נרשם</a:t>
            </a:r>
          </a:p>
          <a:p>
            <a:pPr lvl="1" indent="-457200" algn="just" fontAlgn="base">
              <a:lnSpc>
                <a:spcPct val="90000"/>
              </a:lnSpc>
              <a:buFont typeface="Arial" panose="020B0604020202020204" pitchFamily="34" charset="0"/>
              <a:buChar char="•"/>
            </a:pPr>
            <a:r>
              <a:rPr lang="he-IL" sz="2800" b="1" u="sng"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תקופת הפסילה</a:t>
            </a:r>
            <a:r>
              <a:rPr lang="he-IL" sz="28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 שתי שנות המס בהן לא נרשמו התקבולים וכן שנת </a:t>
            </a:r>
            <a:r>
              <a:rPr lang="he-IL" sz="2800" cap="all" dirty="0">
                <a:solidFill>
                  <a:schemeClr val="tx1"/>
                </a:solidFill>
                <a:effectLst>
                  <a:outerShdw sx="0" sy="0">
                    <a:srgbClr val="000000"/>
                  </a:outerShdw>
                </a:effectLst>
                <a:latin typeface="David" panose="020E0502060401010101" pitchFamily="34" charset="-79"/>
                <a:cs typeface="David" panose="020E0502060401010101" pitchFamily="34" charset="-79"/>
              </a:rPr>
              <a:t>המס שקדמה לשנה הראשונה שבתוך 12 </a:t>
            </a:r>
            <a:r>
              <a:rPr lang="he-IL" sz="28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החודשים</a:t>
            </a:r>
            <a:r>
              <a:rPr lang="en-US" sz="28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a:t>
            </a:r>
            <a:r>
              <a:rPr lang="he-IL" sz="28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 במידה ושני התקולים לא נרשמו באותה שנת מס- אותה שנת מס וכן שתי שנות המס שקדמו לה.</a:t>
            </a:r>
          </a:p>
          <a:p>
            <a:pPr lvl="1" indent="-457200" algn="just" fontAlgn="base">
              <a:lnSpc>
                <a:spcPct val="90000"/>
              </a:lnSpc>
              <a:buFont typeface="Arial" panose="020B0604020202020204" pitchFamily="34" charset="0"/>
              <a:buChar char="•"/>
            </a:pPr>
            <a:r>
              <a:rPr lang="he-IL" sz="2800" b="1" u="sng"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תיקון שומה</a:t>
            </a:r>
            <a:r>
              <a:rPr lang="he-IL" sz="28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 ניתן לתקן שומות של שנות המס הקודמות גם אם הן סופיות.</a:t>
            </a:r>
            <a:endParaRPr lang="he-IL" sz="2800" cap="all"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marL="342900" lvl="1" indent="-342900" algn="just" fontAlgn="base">
              <a:lnSpc>
                <a:spcPct val="70000"/>
              </a:lnSpc>
              <a:buFont typeface="Wingdings 3" charset="2"/>
              <a:buChar char=""/>
            </a:pPr>
            <a:endParaRPr lang="en-US" sz="2500" cap="all"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lvl="1" algn="just" fontAlgn="base"/>
            <a:endParaRPr lang="he-IL" sz="2200" dirty="0" smtClean="0">
              <a:effectLst>
                <a:outerShdw sx="0" sy="0">
                  <a:srgbClr val="000000"/>
                </a:outerShdw>
              </a:effectLst>
              <a:latin typeface="David" panose="020E0502060401010101" pitchFamily="34" charset="-79"/>
              <a:cs typeface="David" panose="020E0502060401010101" pitchFamily="34" charset="-79"/>
            </a:endParaRPr>
          </a:p>
          <a:p>
            <a:pPr lvl="1" algn="just" fontAlgn="base"/>
            <a:endParaRPr lang="he-IL" b="1" dirty="0">
              <a:latin typeface="David" panose="020E0502060401010101" pitchFamily="34" charset="-79"/>
              <a:cs typeface="David" panose="020E0502060401010101" pitchFamily="34" charset="-79"/>
            </a:endParaRPr>
          </a:p>
        </p:txBody>
      </p:sp>
      <p:pic>
        <p:nvPicPr>
          <p:cNvPr id="3" name="תמונה 2"/>
          <p:cNvPicPr>
            <a:picLocks noChangeAspect="1"/>
          </p:cNvPicPr>
          <p:nvPr/>
        </p:nvPicPr>
        <p:blipFill>
          <a:blip r:embed="rId2"/>
          <a:stretch>
            <a:fillRect/>
          </a:stretch>
        </p:blipFill>
        <p:spPr>
          <a:xfrm>
            <a:off x="105033" y="177599"/>
            <a:ext cx="1942475" cy="815260"/>
          </a:xfrm>
          <a:prstGeom prst="rect">
            <a:avLst/>
          </a:prstGeom>
        </p:spPr>
      </p:pic>
    </p:spTree>
    <p:extLst>
      <p:ext uri="{BB962C8B-B14F-4D97-AF65-F5344CB8AC3E}">
        <p14:creationId xmlns:p14="http://schemas.microsoft.com/office/powerpoint/2010/main" val="7161362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a:spLocks noGrp="1"/>
          </p:cNvSpPr>
          <p:nvPr>
            <p:ph type="subTitle" idx="1"/>
          </p:nvPr>
        </p:nvSpPr>
        <p:spPr>
          <a:xfrm>
            <a:off x="1354094" y="782031"/>
            <a:ext cx="9832890" cy="5784850"/>
          </a:xfrm>
        </p:spPr>
        <p:txBody>
          <a:bodyPr>
            <a:normAutofit lnSpcReduction="10000"/>
          </a:bodyPr>
          <a:lstStyle/>
          <a:p>
            <a:pPr lvl="0" algn="ctr" fontAlgn="base"/>
            <a:r>
              <a:rPr lang="he-IL" sz="3200" b="1" u="sng" dirty="0" smtClean="0">
                <a:latin typeface="David" panose="020E0502060401010101" pitchFamily="34" charset="-79"/>
                <a:cs typeface="David" panose="020E0502060401010101" pitchFamily="34" charset="-79"/>
              </a:rPr>
              <a:t>סנקציות הנובעות מפסילת ספרים על פי הפקודה</a:t>
            </a:r>
            <a:endParaRPr lang="he-IL" sz="3200" b="1" dirty="0" smtClean="0">
              <a:effectLst>
                <a:outerShdw sx="0" sy="0">
                  <a:srgbClr val="000000"/>
                </a:outerShdw>
              </a:effectLst>
              <a:latin typeface="David" panose="020E0502060401010101" pitchFamily="34" charset="-79"/>
              <a:cs typeface="David" panose="020E0502060401010101" pitchFamily="34" charset="-79"/>
            </a:endParaRPr>
          </a:p>
          <a:p>
            <a:pPr marL="342900" lvl="1" indent="-342900" algn="just" fontAlgn="base">
              <a:lnSpc>
                <a:spcPct val="90000"/>
              </a:lnSpc>
              <a:buFont typeface="Wingdings 3" charset="2"/>
              <a:buChar char=""/>
            </a:pPr>
            <a:r>
              <a:rPr lang="he-IL" sz="2800" b="1" u="sng" cap="all" dirty="0">
                <a:solidFill>
                  <a:schemeClr val="tx1"/>
                </a:solidFill>
                <a:effectLst>
                  <a:outerShdw sx="0" sy="0">
                    <a:srgbClr val="000000"/>
                  </a:outerShdw>
                </a:effectLst>
                <a:latin typeface="David" panose="020E0502060401010101" pitchFamily="34" charset="-79"/>
                <a:cs typeface="David" panose="020E0502060401010101" pitchFamily="34" charset="-79"/>
              </a:rPr>
              <a:t>שומה לפי מיטב שפיטה</a:t>
            </a:r>
            <a:r>
              <a:rPr lang="he-IL" sz="2800" cap="all" dirty="0">
                <a:solidFill>
                  <a:schemeClr val="tx1"/>
                </a:solidFill>
                <a:effectLst>
                  <a:outerShdw sx="0" sy="0">
                    <a:srgbClr val="000000"/>
                  </a:outerShdw>
                </a:effectLst>
                <a:latin typeface="David" panose="020E0502060401010101" pitchFamily="34" charset="-79"/>
                <a:cs typeface="David" panose="020E0502060401010101" pitchFamily="34" charset="-79"/>
              </a:rPr>
              <a:t>- נטל הראיה על </a:t>
            </a:r>
            <a:r>
              <a:rPr lang="he-IL" sz="28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הנישום. פס"ד פיקנטי </a:t>
            </a:r>
            <a:r>
              <a:rPr lang="he-IL" sz="2400" dirty="0" smtClean="0">
                <a:solidFill>
                  <a:schemeClr val="tx1"/>
                </a:solidFill>
                <a:effectLst>
                  <a:outerShdw sx="0" sy="0">
                    <a:srgbClr val="000000"/>
                  </a:outerShdw>
                </a:effectLst>
                <a:latin typeface="David" panose="020E0502060401010101" pitchFamily="34" charset="-79"/>
                <a:cs typeface="David" panose="020E0502060401010101" pitchFamily="34" charset="-79"/>
              </a:rPr>
              <a:t>(</a:t>
            </a:r>
            <a:r>
              <a:rPr lang="he-IL" sz="2400" dirty="0">
                <a:solidFill>
                  <a:schemeClr val="tx1"/>
                </a:solidFill>
                <a:effectLst>
                  <a:outerShdw sx="0" sy="0">
                    <a:srgbClr val="000000"/>
                  </a:outerShdw>
                </a:effectLst>
                <a:latin typeface="David" panose="020E0502060401010101" pitchFamily="34" charset="-79"/>
                <a:cs typeface="David" panose="020E0502060401010101" pitchFamily="34" charset="-79"/>
              </a:rPr>
              <a:t>ע"ש </a:t>
            </a:r>
            <a:r>
              <a:rPr lang="he-IL" sz="2400" dirty="0" smtClean="0">
                <a:solidFill>
                  <a:schemeClr val="tx1"/>
                </a:solidFill>
                <a:effectLst>
                  <a:outerShdw sx="0" sy="0">
                    <a:srgbClr val="000000"/>
                  </a:outerShdw>
                </a:effectLst>
                <a:latin typeface="David" panose="020E0502060401010101" pitchFamily="34" charset="-79"/>
                <a:cs typeface="David" panose="020E0502060401010101" pitchFamily="34" charset="-79"/>
              </a:rPr>
              <a:t>734/89</a:t>
            </a:r>
            <a:r>
              <a:rPr lang="he-IL" sz="28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 פקיד השומה לא ינהג </a:t>
            </a:r>
            <a:r>
              <a:rPr lang="he-IL" sz="29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בנוקשות </a:t>
            </a:r>
            <a:r>
              <a:rPr lang="he-IL" sz="2900" cap="all" dirty="0">
                <a:solidFill>
                  <a:schemeClr val="tx1"/>
                </a:solidFill>
                <a:effectLst>
                  <a:outerShdw sx="0" sy="0">
                    <a:srgbClr val="000000"/>
                  </a:outerShdw>
                </a:effectLst>
                <a:latin typeface="David" panose="020E0502060401010101" pitchFamily="34" charset="-79"/>
                <a:cs typeface="David" panose="020E0502060401010101" pitchFamily="34" charset="-79"/>
              </a:rPr>
              <a:t>רבה מדי </a:t>
            </a:r>
            <a:r>
              <a:rPr lang="he-IL" sz="29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ובשרירות לב, לא יאטום </a:t>
            </a:r>
            <a:r>
              <a:rPr lang="he-IL" sz="2900" cap="all" dirty="0">
                <a:solidFill>
                  <a:schemeClr val="tx1"/>
                </a:solidFill>
                <a:effectLst>
                  <a:outerShdw sx="0" sy="0">
                    <a:srgbClr val="000000"/>
                  </a:outerShdw>
                </a:effectLst>
                <a:latin typeface="David" panose="020E0502060401010101" pitchFamily="34" charset="-79"/>
                <a:cs typeface="David" panose="020E0502060401010101" pitchFamily="34" charset="-79"/>
              </a:rPr>
              <a:t>אזניו מכל הסבר ראוי שמציג </a:t>
            </a:r>
            <a:r>
              <a:rPr lang="he-IL" sz="29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הנישום </a:t>
            </a:r>
            <a:r>
              <a:rPr lang="he-IL" sz="2900" cap="all" dirty="0">
                <a:solidFill>
                  <a:schemeClr val="tx1"/>
                </a:solidFill>
                <a:effectLst>
                  <a:outerShdw sx="0" sy="0">
                    <a:srgbClr val="000000"/>
                  </a:outerShdw>
                </a:effectLst>
                <a:latin typeface="David" panose="020E0502060401010101" pitchFamily="34" charset="-79"/>
                <a:cs typeface="David" panose="020E0502060401010101" pitchFamily="34" charset="-79"/>
              </a:rPr>
              <a:t>ולא </a:t>
            </a:r>
            <a:r>
              <a:rPr lang="he-IL" sz="29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יעצום עיניו </a:t>
            </a:r>
            <a:r>
              <a:rPr lang="he-IL" sz="2900" cap="all" dirty="0">
                <a:solidFill>
                  <a:schemeClr val="tx1"/>
                </a:solidFill>
                <a:effectLst>
                  <a:outerShdw sx="0" sy="0">
                    <a:srgbClr val="000000"/>
                  </a:outerShdw>
                </a:effectLst>
                <a:latin typeface="David" panose="020E0502060401010101" pitchFamily="34" charset="-79"/>
                <a:cs typeface="David" panose="020E0502060401010101" pitchFamily="34" charset="-79"/>
              </a:rPr>
              <a:t>מפני מסמכים המובאים לתשומת לבו</a:t>
            </a:r>
            <a:r>
              <a:rPr lang="he-IL" sz="29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a:t>
            </a:r>
            <a:endParaRPr lang="he-IL" sz="2900" cap="all"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marL="342900" lvl="1" indent="-342900" algn="just" fontAlgn="base">
              <a:lnSpc>
                <a:spcPct val="90000"/>
              </a:lnSpc>
              <a:buFont typeface="Wingdings 3" charset="2"/>
              <a:buChar char=""/>
            </a:pPr>
            <a:r>
              <a:rPr lang="he-IL" sz="28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אי </a:t>
            </a:r>
            <a:r>
              <a:rPr lang="he-IL" sz="2800" cap="all" dirty="0">
                <a:solidFill>
                  <a:schemeClr val="tx1"/>
                </a:solidFill>
                <a:effectLst>
                  <a:outerShdw sx="0" sy="0">
                    <a:srgbClr val="000000"/>
                  </a:outerShdw>
                </a:effectLst>
                <a:latin typeface="David" panose="020E0502060401010101" pitchFamily="34" charset="-79"/>
                <a:cs typeface="David" panose="020E0502060401010101" pitchFamily="34" charset="-79"/>
              </a:rPr>
              <a:t>התרת הוצאות, אי התרת הפסדים (שוטפים ומועברים), אי התרת חובות אבודים, אי התרת פחת </a:t>
            </a:r>
            <a:r>
              <a:rPr lang="he-IL" sz="28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וניכויים (</a:t>
            </a:r>
            <a:r>
              <a:rPr lang="he-IL" sz="2800" cap="all" dirty="0">
                <a:solidFill>
                  <a:schemeClr val="tx1"/>
                </a:solidFill>
                <a:effectLst>
                  <a:outerShdw sx="0" sy="0">
                    <a:srgbClr val="000000"/>
                  </a:outerShdw>
                </a:effectLst>
                <a:latin typeface="David" panose="020E0502060401010101" pitchFamily="34" charset="-79"/>
                <a:cs typeface="David" panose="020E0502060401010101" pitchFamily="34" charset="-79"/>
              </a:rPr>
              <a:t>סע</a:t>
            </a:r>
            <a:r>
              <a:rPr lang="en-US" sz="2800" cap="all" dirty="0">
                <a:solidFill>
                  <a:schemeClr val="tx1"/>
                </a:solidFill>
                <a:effectLst>
                  <a:outerShdw sx="0" sy="0">
                    <a:srgbClr val="000000"/>
                  </a:outerShdw>
                </a:effectLst>
                <a:latin typeface="David" panose="020E0502060401010101" pitchFamily="34" charset="-79"/>
                <a:cs typeface="David" panose="020E0502060401010101" pitchFamily="34" charset="-79"/>
              </a:rPr>
              <a:t>'</a:t>
            </a:r>
            <a:r>
              <a:rPr lang="he-IL" sz="2800" cap="all" dirty="0">
                <a:solidFill>
                  <a:schemeClr val="tx1"/>
                </a:solidFill>
                <a:effectLst>
                  <a:outerShdw sx="0" sy="0">
                    <a:srgbClr val="000000"/>
                  </a:outerShdw>
                </a:effectLst>
                <a:latin typeface="David" panose="020E0502060401010101" pitchFamily="34" charset="-79"/>
                <a:cs typeface="David" panose="020E0502060401010101" pitchFamily="34" charset="-79"/>
              </a:rPr>
              <a:t> 33 </a:t>
            </a:r>
            <a:r>
              <a:rPr lang="he-IL" sz="28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לפקודה). </a:t>
            </a:r>
            <a:endParaRPr lang="he-IL" sz="2800" cap="all"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marL="342900" lvl="1" indent="-342900" algn="just" fontAlgn="base">
              <a:lnSpc>
                <a:spcPct val="90000"/>
              </a:lnSpc>
              <a:buFont typeface="Wingdings 3" charset="2"/>
              <a:buChar char=""/>
            </a:pPr>
            <a:r>
              <a:rPr lang="he-IL" sz="28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שלילת </a:t>
            </a:r>
            <a:r>
              <a:rPr lang="he-IL" sz="2800" cap="all" dirty="0">
                <a:solidFill>
                  <a:schemeClr val="tx1"/>
                </a:solidFill>
                <a:effectLst>
                  <a:outerShdw sx="0" sy="0">
                    <a:srgbClr val="000000"/>
                  </a:outerShdw>
                </a:effectLst>
                <a:latin typeface="David" panose="020E0502060401010101" pitchFamily="34" charset="-79"/>
                <a:cs typeface="David" panose="020E0502060401010101" pitchFamily="34" charset="-79"/>
              </a:rPr>
              <a:t>הזכאות לשיעורי מס שולי </a:t>
            </a:r>
            <a:r>
              <a:rPr lang="he-IL" sz="28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מופחתים (</a:t>
            </a:r>
            <a:r>
              <a:rPr lang="he-IL" sz="2800" cap="all" dirty="0">
                <a:solidFill>
                  <a:schemeClr val="tx1"/>
                </a:solidFill>
                <a:effectLst>
                  <a:outerShdw sx="0" sy="0">
                    <a:srgbClr val="000000"/>
                  </a:outerShdw>
                </a:effectLst>
                <a:latin typeface="David" panose="020E0502060401010101" pitchFamily="34" charset="-79"/>
                <a:cs typeface="David" panose="020E0502060401010101" pitchFamily="34" charset="-79"/>
              </a:rPr>
              <a:t>סע</a:t>
            </a:r>
            <a:r>
              <a:rPr lang="en-US" sz="2800" cap="all" dirty="0">
                <a:solidFill>
                  <a:schemeClr val="tx1"/>
                </a:solidFill>
                <a:effectLst>
                  <a:outerShdw sx="0" sy="0">
                    <a:srgbClr val="000000"/>
                  </a:outerShdw>
                </a:effectLst>
                <a:latin typeface="David" panose="020E0502060401010101" pitchFamily="34" charset="-79"/>
                <a:cs typeface="David" panose="020E0502060401010101" pitchFamily="34" charset="-79"/>
              </a:rPr>
              <a:t>'</a:t>
            </a:r>
            <a:r>
              <a:rPr lang="he-IL" sz="2800" cap="all" dirty="0">
                <a:solidFill>
                  <a:schemeClr val="tx1"/>
                </a:solidFill>
                <a:effectLst>
                  <a:outerShdw sx="0" sy="0">
                    <a:srgbClr val="000000"/>
                  </a:outerShdw>
                </a:effectLst>
                <a:latin typeface="David" panose="020E0502060401010101" pitchFamily="34" charset="-79"/>
                <a:cs typeface="David" panose="020E0502060401010101" pitchFamily="34" charset="-79"/>
              </a:rPr>
              <a:t> 121(ב)(2</a:t>
            </a:r>
            <a:r>
              <a:rPr lang="he-IL" sz="28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 לפקודה).</a:t>
            </a:r>
            <a:endParaRPr lang="he-IL" sz="2800" cap="all"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marL="342900" lvl="1" indent="-342900" algn="just" fontAlgn="base">
              <a:lnSpc>
                <a:spcPct val="90000"/>
              </a:lnSpc>
              <a:buFont typeface="Wingdings 3" charset="2"/>
              <a:buChar char=""/>
            </a:pPr>
            <a:r>
              <a:rPr lang="he-IL" sz="28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הגדלת תשלומי המס ותשלומי המקדמות לנישום שלא מנהל ספרים כלל ("חייב ולא ניהל") (סע</a:t>
            </a:r>
            <a:r>
              <a:rPr lang="en-US" sz="2800" cap="all" dirty="0">
                <a:solidFill>
                  <a:schemeClr val="tx1"/>
                </a:solidFill>
                <a:effectLst>
                  <a:outerShdw sx="0" sy="0">
                    <a:srgbClr val="000000"/>
                  </a:outerShdw>
                </a:effectLst>
                <a:latin typeface="David" panose="020E0502060401010101" pitchFamily="34" charset="-79"/>
                <a:cs typeface="David" panose="020E0502060401010101" pitchFamily="34" charset="-79"/>
              </a:rPr>
              <a:t>'</a:t>
            </a:r>
            <a:r>
              <a:rPr lang="he-IL" sz="2800" cap="all" dirty="0">
                <a:solidFill>
                  <a:schemeClr val="tx1"/>
                </a:solidFill>
                <a:effectLst>
                  <a:outerShdw sx="0" sy="0">
                    <a:srgbClr val="000000"/>
                  </a:outerShdw>
                </a:effectLst>
                <a:latin typeface="David" panose="020E0502060401010101" pitchFamily="34" charset="-79"/>
                <a:cs typeface="David" panose="020E0502060401010101" pitchFamily="34" charset="-79"/>
              </a:rPr>
              <a:t> 191ב </a:t>
            </a:r>
            <a:r>
              <a:rPr lang="he-IL" sz="28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לפקודה).</a:t>
            </a:r>
          </a:p>
          <a:p>
            <a:pPr marL="342900" lvl="1" indent="-342900" algn="just" fontAlgn="base">
              <a:lnSpc>
                <a:spcPct val="90000"/>
              </a:lnSpc>
              <a:buFont typeface="Wingdings 3" charset="2"/>
              <a:buChar char=""/>
            </a:pPr>
            <a:r>
              <a:rPr lang="he-IL" sz="2800" cap="all" dirty="0">
                <a:solidFill>
                  <a:schemeClr val="tx1"/>
                </a:solidFill>
                <a:effectLst>
                  <a:outerShdw sx="0" sy="0">
                    <a:srgbClr val="000000"/>
                  </a:outerShdw>
                </a:effectLst>
                <a:latin typeface="David" panose="020E0502060401010101" pitchFamily="34" charset="-79"/>
                <a:cs typeface="David" panose="020E0502060401010101" pitchFamily="34" charset="-79"/>
              </a:rPr>
              <a:t>אי הכרה הוצאות הכרוכות בהכנת הדוחות, בתשלום המס והוצאות ייצוג בהליכי שומה וערעור (סע</a:t>
            </a:r>
            <a:r>
              <a:rPr lang="en-US" sz="2800" cap="all" dirty="0">
                <a:solidFill>
                  <a:schemeClr val="tx1"/>
                </a:solidFill>
                <a:effectLst>
                  <a:outerShdw sx="0" sy="0">
                    <a:srgbClr val="000000"/>
                  </a:outerShdw>
                </a:effectLst>
                <a:latin typeface="David" panose="020E0502060401010101" pitchFamily="34" charset="-79"/>
                <a:cs typeface="David" panose="020E0502060401010101" pitchFamily="34" charset="-79"/>
              </a:rPr>
              <a:t>'</a:t>
            </a:r>
            <a:r>
              <a:rPr lang="he-IL" sz="2800" cap="all" dirty="0">
                <a:solidFill>
                  <a:schemeClr val="tx1"/>
                </a:solidFill>
                <a:effectLst>
                  <a:outerShdw sx="0" sy="0">
                    <a:srgbClr val="000000"/>
                  </a:outerShdw>
                </a:effectLst>
                <a:latin typeface="David" panose="020E0502060401010101" pitchFamily="34" charset="-79"/>
                <a:cs typeface="David" panose="020E0502060401010101" pitchFamily="34" charset="-79"/>
              </a:rPr>
              <a:t> 17(11) לפקודה</a:t>
            </a:r>
            <a:r>
              <a:rPr lang="he-IL" sz="28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a:t>
            </a:r>
          </a:p>
          <a:p>
            <a:pPr marL="342900" lvl="1" indent="-342900" algn="just" fontAlgn="base">
              <a:lnSpc>
                <a:spcPct val="90000"/>
              </a:lnSpc>
              <a:buFont typeface="Wingdings 3" charset="2"/>
              <a:buChar char=""/>
            </a:pPr>
            <a:r>
              <a:rPr lang="he-IL" sz="28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אי החזר מס ששולם ביתר על פי דו"ח (סע</a:t>
            </a:r>
            <a:r>
              <a:rPr lang="en-US" sz="28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a:t>
            </a:r>
            <a:r>
              <a:rPr lang="he-IL" sz="28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 159א לפקודה).</a:t>
            </a:r>
            <a:endParaRPr lang="he-IL" sz="2800" cap="all"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marL="342900" lvl="1" indent="-342900" algn="just" fontAlgn="base">
              <a:lnSpc>
                <a:spcPct val="90000"/>
              </a:lnSpc>
              <a:buFont typeface="Wingdings 3" charset="2"/>
              <a:buChar char=""/>
            </a:pPr>
            <a:endParaRPr lang="he-IL" sz="28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endParaRPr>
          </a:p>
          <a:p>
            <a:pPr algn="just" fontAlgn="base">
              <a:lnSpc>
                <a:spcPct val="90000"/>
              </a:lnSpc>
            </a:pPr>
            <a:endParaRPr lang="en-US" sz="2200" b="1"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lvl="1" algn="just" fontAlgn="base"/>
            <a:endParaRPr lang="he-IL" sz="2200" dirty="0" smtClean="0">
              <a:effectLst>
                <a:outerShdw sx="0" sy="0">
                  <a:srgbClr val="000000"/>
                </a:outerShdw>
              </a:effectLst>
              <a:latin typeface="David" panose="020E0502060401010101" pitchFamily="34" charset="-79"/>
              <a:cs typeface="David" panose="020E0502060401010101" pitchFamily="34" charset="-79"/>
            </a:endParaRPr>
          </a:p>
          <a:p>
            <a:pPr lvl="1" algn="just" fontAlgn="base"/>
            <a:endParaRPr lang="he-IL" b="1" dirty="0">
              <a:latin typeface="David" panose="020E0502060401010101" pitchFamily="34" charset="-79"/>
              <a:cs typeface="David" panose="020E0502060401010101" pitchFamily="34" charset="-79"/>
            </a:endParaRPr>
          </a:p>
        </p:txBody>
      </p:sp>
      <p:pic>
        <p:nvPicPr>
          <p:cNvPr id="3" name="תמונה 2"/>
          <p:cNvPicPr>
            <a:picLocks noChangeAspect="1"/>
          </p:cNvPicPr>
          <p:nvPr/>
        </p:nvPicPr>
        <p:blipFill>
          <a:blip r:embed="rId2"/>
          <a:stretch>
            <a:fillRect/>
          </a:stretch>
        </p:blipFill>
        <p:spPr>
          <a:xfrm>
            <a:off x="113271" y="137687"/>
            <a:ext cx="1929142" cy="809664"/>
          </a:xfrm>
          <a:prstGeom prst="rect">
            <a:avLst/>
          </a:prstGeom>
        </p:spPr>
      </p:pic>
    </p:spTree>
    <p:extLst>
      <p:ext uri="{BB962C8B-B14F-4D97-AF65-F5344CB8AC3E}">
        <p14:creationId xmlns:p14="http://schemas.microsoft.com/office/powerpoint/2010/main" val="194591721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a:spLocks noGrp="1"/>
          </p:cNvSpPr>
          <p:nvPr>
            <p:ph type="subTitle" idx="1"/>
          </p:nvPr>
        </p:nvSpPr>
        <p:spPr>
          <a:xfrm>
            <a:off x="1618391" y="605624"/>
            <a:ext cx="9144000" cy="5784850"/>
          </a:xfrm>
        </p:spPr>
        <p:txBody>
          <a:bodyPr>
            <a:normAutofit fontScale="92500" lnSpcReduction="10000"/>
          </a:bodyPr>
          <a:lstStyle/>
          <a:p>
            <a:pPr lvl="0" algn="ctr" fontAlgn="base"/>
            <a:r>
              <a:rPr lang="he-IL" sz="4000" b="1" u="sng" dirty="0" smtClean="0">
                <a:latin typeface="David" panose="020E0502060401010101" pitchFamily="34" charset="-79"/>
                <a:cs typeface="David" panose="020E0502060401010101" pitchFamily="34" charset="-79"/>
              </a:rPr>
              <a:t>פסילת ספרים על פי חוק מס ערך מוסף</a:t>
            </a:r>
            <a:endParaRPr lang="he-IL" sz="4000" b="1" dirty="0" smtClean="0">
              <a:effectLst>
                <a:outerShdw sx="0" sy="0">
                  <a:srgbClr val="000000"/>
                </a:outerShdw>
              </a:effectLst>
              <a:latin typeface="David" panose="020E0502060401010101" pitchFamily="34" charset="-79"/>
              <a:cs typeface="David" panose="020E0502060401010101" pitchFamily="34" charset="-79"/>
            </a:endParaRPr>
          </a:p>
          <a:p>
            <a:pPr marL="342900" lvl="1" indent="-342900" algn="just" fontAlgn="base">
              <a:lnSpc>
                <a:spcPct val="90000"/>
              </a:lnSpc>
              <a:buFont typeface="Wingdings 3" charset="2"/>
              <a:buChar char=""/>
            </a:pPr>
            <a:r>
              <a:rPr lang="he-IL" sz="3100" b="1" u="sng"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עילות הפסילה</a:t>
            </a:r>
          </a:p>
          <a:p>
            <a:pPr lvl="1" indent="-457200" algn="just" fontAlgn="base">
              <a:lnSpc>
                <a:spcPct val="90000"/>
              </a:lnSpc>
              <a:buFont typeface="Arial" panose="020B0604020202020204" pitchFamily="34" charset="0"/>
              <a:buChar char="•"/>
            </a:pPr>
            <a:r>
              <a:rPr lang="he-IL" sz="31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פסילת ספרים בשל אי ניהול פנקסי חשבונות או ניהולם </a:t>
            </a:r>
            <a:r>
              <a:rPr lang="he-IL" sz="3100" cap="all" dirty="0" err="1" smtClean="0">
                <a:solidFill>
                  <a:schemeClr val="tx1"/>
                </a:solidFill>
                <a:effectLst>
                  <a:outerShdw sx="0" sy="0">
                    <a:srgbClr val="000000"/>
                  </a:outerShdw>
                </a:effectLst>
                <a:latin typeface="David" panose="020E0502060401010101" pitchFamily="34" charset="-79"/>
                <a:cs typeface="David" panose="020E0502060401010101" pitchFamily="34" charset="-79"/>
              </a:rPr>
              <a:t>בסטיה</a:t>
            </a:r>
            <a:r>
              <a:rPr lang="he-IL" sz="31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 </a:t>
            </a:r>
            <a:r>
              <a:rPr lang="he-IL" sz="3100" cap="all" dirty="0">
                <a:solidFill>
                  <a:schemeClr val="tx1"/>
                </a:solidFill>
                <a:effectLst>
                  <a:outerShdw sx="0" sy="0">
                    <a:srgbClr val="000000"/>
                  </a:outerShdw>
                </a:effectLst>
                <a:latin typeface="David" panose="020E0502060401010101" pitchFamily="34" charset="-79"/>
                <a:cs typeface="David" panose="020E0502060401010101" pitchFamily="34" charset="-79"/>
              </a:rPr>
              <a:t>מהותית (סע' 74 לחוק </a:t>
            </a:r>
            <a:r>
              <a:rPr lang="he-IL" sz="31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מע"מ).</a:t>
            </a:r>
            <a:endParaRPr lang="en-US" sz="3100" cap="all"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lvl="1" indent="-457200" algn="just" fontAlgn="base">
              <a:lnSpc>
                <a:spcPct val="90000"/>
              </a:lnSpc>
              <a:buFont typeface="Arial" panose="020B0604020202020204" pitchFamily="34" charset="0"/>
              <a:buChar char="•"/>
            </a:pPr>
            <a:r>
              <a:rPr lang="he-IL" sz="31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פסילת ספרים בשל הוצאה </a:t>
            </a:r>
            <a:r>
              <a:rPr lang="he-IL" sz="3100" cap="all" dirty="0">
                <a:solidFill>
                  <a:schemeClr val="tx1"/>
                </a:solidFill>
                <a:effectLst>
                  <a:outerShdw sx="0" sy="0">
                    <a:srgbClr val="000000"/>
                  </a:outerShdw>
                </a:effectLst>
                <a:latin typeface="David" panose="020E0502060401010101" pitchFamily="34" charset="-79"/>
                <a:cs typeface="David" panose="020E0502060401010101" pitchFamily="34" charset="-79"/>
              </a:rPr>
              <a:t>של חשבונית מס שלא כדין </a:t>
            </a:r>
            <a:r>
              <a:rPr lang="he-IL" sz="31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או ניכוי </a:t>
            </a:r>
            <a:r>
              <a:rPr lang="he-IL" sz="3100" cap="all" dirty="0">
                <a:solidFill>
                  <a:schemeClr val="tx1"/>
                </a:solidFill>
                <a:effectLst>
                  <a:outerShdw sx="0" sy="0">
                    <a:srgbClr val="000000"/>
                  </a:outerShdw>
                </a:effectLst>
                <a:latin typeface="David" panose="020E0502060401010101" pitchFamily="34" charset="-79"/>
                <a:cs typeface="David" panose="020E0502060401010101" pitchFamily="34" charset="-79"/>
              </a:rPr>
              <a:t>מס תשומות שלא כדין (סע' 77ב לחוק </a:t>
            </a:r>
            <a:r>
              <a:rPr lang="he-IL" sz="31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מע"מ).</a:t>
            </a:r>
            <a:endParaRPr lang="en-US" sz="31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endParaRPr>
          </a:p>
          <a:p>
            <a:pPr marL="342900" lvl="1" indent="-342900" algn="just" fontAlgn="base">
              <a:lnSpc>
                <a:spcPct val="90000"/>
              </a:lnSpc>
              <a:buFont typeface="Wingdings 3" charset="2"/>
              <a:buChar char=""/>
            </a:pPr>
            <a:r>
              <a:rPr lang="he-IL" sz="3100" b="1" u="sng"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סנקציות הנובעות מהפסילה</a:t>
            </a:r>
          </a:p>
          <a:p>
            <a:pPr lvl="1" indent="-457200" algn="just" fontAlgn="base">
              <a:lnSpc>
                <a:spcPct val="90000"/>
              </a:lnSpc>
              <a:buFont typeface="Arial" panose="020B0604020202020204" pitchFamily="34" charset="0"/>
              <a:buChar char="•"/>
            </a:pPr>
            <a:r>
              <a:rPr lang="he-IL" sz="3100" cap="all" dirty="0">
                <a:solidFill>
                  <a:schemeClr val="tx1"/>
                </a:solidFill>
                <a:effectLst>
                  <a:outerShdw sx="0" sy="0">
                    <a:srgbClr val="000000"/>
                  </a:outerShdw>
                </a:effectLst>
                <a:latin typeface="David" panose="020E0502060401010101" pitchFamily="34" charset="-79"/>
                <a:cs typeface="David" panose="020E0502060401010101" pitchFamily="34" charset="-79"/>
              </a:rPr>
              <a:t>שומה לפי מיטב שפיטה- נטל הראיה על העוסק.</a:t>
            </a:r>
          </a:p>
          <a:p>
            <a:pPr lvl="1" indent="-457200" algn="just" fontAlgn="base">
              <a:lnSpc>
                <a:spcPct val="90000"/>
              </a:lnSpc>
              <a:buFont typeface="Arial" panose="020B0604020202020204" pitchFamily="34" charset="0"/>
              <a:buChar char="•"/>
            </a:pPr>
            <a:r>
              <a:rPr lang="he-IL" sz="31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קנס </a:t>
            </a:r>
            <a:r>
              <a:rPr lang="he-IL" sz="3100" cap="all" dirty="0">
                <a:solidFill>
                  <a:schemeClr val="tx1"/>
                </a:solidFill>
                <a:effectLst>
                  <a:outerShdw sx="0" sy="0">
                    <a:srgbClr val="000000"/>
                  </a:outerShdw>
                </a:effectLst>
                <a:latin typeface="David" panose="020E0502060401010101" pitchFamily="34" charset="-79"/>
                <a:cs typeface="David" panose="020E0502060401010101" pitchFamily="34" charset="-79"/>
              </a:rPr>
              <a:t>בגין פסילת ספרים בשיעור של 1% מסך המחזור סע</a:t>
            </a:r>
            <a:r>
              <a:rPr lang="en-US" sz="3100" cap="all" dirty="0">
                <a:solidFill>
                  <a:schemeClr val="tx1"/>
                </a:solidFill>
                <a:effectLst>
                  <a:outerShdw sx="0" sy="0">
                    <a:srgbClr val="000000"/>
                  </a:outerShdw>
                </a:effectLst>
                <a:latin typeface="David" panose="020E0502060401010101" pitchFamily="34" charset="-79"/>
                <a:cs typeface="David" panose="020E0502060401010101" pitchFamily="34" charset="-79"/>
              </a:rPr>
              <a:t>'</a:t>
            </a:r>
            <a:r>
              <a:rPr lang="he-IL" sz="3100" cap="all" dirty="0">
                <a:solidFill>
                  <a:schemeClr val="tx1"/>
                </a:solidFill>
                <a:effectLst>
                  <a:outerShdw sx="0" sy="0">
                    <a:srgbClr val="000000"/>
                  </a:outerShdw>
                </a:effectLst>
                <a:latin typeface="David" panose="020E0502060401010101" pitchFamily="34" charset="-79"/>
                <a:cs typeface="David" panose="020E0502060401010101" pitchFamily="34" charset="-79"/>
              </a:rPr>
              <a:t> 95 לחוק </a:t>
            </a:r>
            <a:r>
              <a:rPr lang="he-IL" sz="31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מע"מ).</a:t>
            </a:r>
          </a:p>
          <a:p>
            <a:pPr marL="342900" lvl="1" indent="-342900" algn="just" fontAlgn="base">
              <a:lnSpc>
                <a:spcPct val="90000"/>
              </a:lnSpc>
              <a:buFont typeface="Wingdings 3" charset="2"/>
              <a:buChar char=""/>
            </a:pPr>
            <a:r>
              <a:rPr lang="he-IL" sz="3100" b="1"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פס"ד </a:t>
            </a:r>
            <a:r>
              <a:rPr lang="he-IL" sz="3100" b="1" cap="all" dirty="0">
                <a:solidFill>
                  <a:schemeClr val="tx1"/>
                </a:solidFill>
                <a:effectLst>
                  <a:outerShdw sx="0" sy="0">
                    <a:srgbClr val="000000"/>
                  </a:outerShdw>
                </a:effectLst>
                <a:latin typeface="David" panose="020E0502060401010101" pitchFamily="34" charset="-79"/>
                <a:cs typeface="David" panose="020E0502060401010101" pitchFamily="34" charset="-79"/>
              </a:rPr>
              <a:t>שהינו </a:t>
            </a:r>
            <a:r>
              <a:rPr lang="he-IL" sz="3100" cap="all" dirty="0">
                <a:solidFill>
                  <a:schemeClr val="tx1"/>
                </a:solidFill>
                <a:effectLst>
                  <a:outerShdw sx="0" sy="0">
                    <a:srgbClr val="000000"/>
                  </a:outerShdw>
                </a:effectLst>
                <a:latin typeface="David" panose="020E0502060401010101" pitchFamily="34" charset="-79"/>
                <a:cs typeface="David" panose="020E0502060401010101" pitchFamily="34" charset="-79"/>
              </a:rPr>
              <a:t>(ע"א 734/86</a:t>
            </a:r>
            <a:r>
              <a:rPr lang="he-IL" sz="31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 - </a:t>
            </a:r>
            <a:r>
              <a:rPr lang="he-IL" sz="3100" cap="all" dirty="0">
                <a:solidFill>
                  <a:schemeClr val="tx1"/>
                </a:solidFill>
                <a:effectLst>
                  <a:outerShdw sx="0" sy="0">
                    <a:srgbClr val="000000"/>
                  </a:outerShdw>
                </a:effectLst>
                <a:latin typeface="David" panose="020E0502060401010101" pitchFamily="34" charset="-79"/>
                <a:cs typeface="David" panose="020E0502060401010101" pitchFamily="34" charset="-79"/>
              </a:rPr>
              <a:t>משנפסלו הפנקסים ע"י רשות אחת בעילה שהיא רלבנטית גם לחיוב במס ברשות </a:t>
            </a:r>
            <a:r>
              <a:rPr lang="he-IL" sz="31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אחרת, </a:t>
            </a:r>
            <a:r>
              <a:rPr lang="he-IL" sz="3100" cap="all" dirty="0">
                <a:solidFill>
                  <a:schemeClr val="tx1"/>
                </a:solidFill>
                <a:effectLst>
                  <a:outerShdw sx="0" sy="0">
                    <a:srgbClr val="000000"/>
                  </a:outerShdw>
                </a:effectLst>
                <a:latin typeface="David" panose="020E0502060401010101" pitchFamily="34" charset="-79"/>
                <a:cs typeface="David" panose="020E0502060401010101" pitchFamily="34" charset="-79"/>
              </a:rPr>
              <a:t>תקפה הפסילה גם ברשות האחרת.</a:t>
            </a:r>
            <a:endParaRPr lang="en-US" sz="3100" cap="all"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algn="just" fontAlgn="base">
              <a:lnSpc>
                <a:spcPct val="90000"/>
              </a:lnSpc>
            </a:pPr>
            <a:endParaRPr lang="en-US" sz="2200" b="1"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lvl="1" algn="just" fontAlgn="base"/>
            <a:endParaRPr lang="he-IL" sz="2200" dirty="0" smtClean="0">
              <a:effectLst>
                <a:outerShdw sx="0" sy="0">
                  <a:srgbClr val="000000"/>
                </a:outerShdw>
              </a:effectLst>
              <a:latin typeface="David" panose="020E0502060401010101" pitchFamily="34" charset="-79"/>
              <a:cs typeface="David" panose="020E0502060401010101" pitchFamily="34" charset="-79"/>
            </a:endParaRPr>
          </a:p>
          <a:p>
            <a:pPr lvl="1" algn="just" fontAlgn="base"/>
            <a:endParaRPr lang="he-IL" b="1" dirty="0">
              <a:latin typeface="David" panose="020E0502060401010101" pitchFamily="34" charset="-79"/>
              <a:cs typeface="David" panose="020E0502060401010101" pitchFamily="34" charset="-79"/>
            </a:endParaRPr>
          </a:p>
        </p:txBody>
      </p:sp>
      <p:pic>
        <p:nvPicPr>
          <p:cNvPr id="6" name="תמונה 5"/>
          <p:cNvPicPr>
            <a:picLocks noChangeAspect="1"/>
          </p:cNvPicPr>
          <p:nvPr/>
        </p:nvPicPr>
        <p:blipFill>
          <a:blip r:embed="rId2"/>
          <a:stretch>
            <a:fillRect/>
          </a:stretch>
        </p:blipFill>
        <p:spPr>
          <a:xfrm>
            <a:off x="113271" y="162400"/>
            <a:ext cx="1987378" cy="834106"/>
          </a:xfrm>
          <a:prstGeom prst="rect">
            <a:avLst/>
          </a:prstGeom>
        </p:spPr>
      </p:pic>
    </p:spTree>
    <p:extLst>
      <p:ext uri="{BB962C8B-B14F-4D97-AF65-F5344CB8AC3E}">
        <p14:creationId xmlns:p14="http://schemas.microsoft.com/office/powerpoint/2010/main" val="92959281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a:spLocks noGrp="1"/>
          </p:cNvSpPr>
          <p:nvPr>
            <p:ph type="subTitle" idx="1"/>
          </p:nvPr>
        </p:nvSpPr>
        <p:spPr>
          <a:xfrm>
            <a:off x="1725484" y="735398"/>
            <a:ext cx="9144000" cy="5784850"/>
          </a:xfrm>
        </p:spPr>
        <p:txBody>
          <a:bodyPr>
            <a:normAutofit fontScale="92500" lnSpcReduction="20000"/>
          </a:bodyPr>
          <a:lstStyle/>
          <a:p>
            <a:pPr lvl="0" algn="ctr" fontAlgn="base"/>
            <a:r>
              <a:rPr lang="he-IL" sz="3600" b="1" u="sng" dirty="0" smtClean="0">
                <a:latin typeface="David" panose="020E0502060401010101" pitchFamily="34" charset="-79"/>
                <a:cs typeface="David" panose="020E0502060401010101" pitchFamily="34" charset="-79"/>
              </a:rPr>
              <a:t>האחריות </a:t>
            </a:r>
            <a:r>
              <a:rPr lang="he-IL" sz="3600" b="1" u="sng" dirty="0">
                <a:latin typeface="David" panose="020E0502060401010101" pitchFamily="34" charset="-79"/>
                <a:cs typeface="David" panose="020E0502060401010101" pitchFamily="34" charset="-79"/>
              </a:rPr>
              <a:t>הפלילית הנובעת מאי ניהול ספרים </a:t>
            </a:r>
            <a:r>
              <a:rPr lang="he-IL" sz="3600" b="1" u="sng" dirty="0" smtClean="0">
                <a:latin typeface="David" panose="020E0502060401010101" pitchFamily="34" charset="-79"/>
                <a:cs typeface="David" panose="020E0502060401010101" pitchFamily="34" charset="-79"/>
              </a:rPr>
              <a:t>כדין</a:t>
            </a:r>
            <a:endParaRPr lang="he-IL" sz="2200" b="1" dirty="0" smtClean="0">
              <a:effectLst>
                <a:outerShdw sx="0" sy="0">
                  <a:srgbClr val="000000"/>
                </a:outerShdw>
              </a:effectLst>
              <a:latin typeface="David" panose="020E0502060401010101" pitchFamily="34" charset="-79"/>
              <a:cs typeface="David" panose="020E0502060401010101" pitchFamily="34" charset="-79"/>
            </a:endParaRPr>
          </a:p>
          <a:p>
            <a:pPr marL="342900" indent="-342900" algn="just" fontAlgn="base">
              <a:lnSpc>
                <a:spcPct val="90000"/>
              </a:lnSpc>
              <a:buFont typeface="Wingdings 3" charset="2"/>
              <a:buChar char=""/>
            </a:pPr>
            <a:r>
              <a:rPr lang="he-IL" sz="2600" dirty="0">
                <a:solidFill>
                  <a:schemeClr val="tx1"/>
                </a:solidFill>
                <a:effectLst>
                  <a:outerShdw sx="0" sy="0">
                    <a:srgbClr val="000000"/>
                  </a:outerShdw>
                </a:effectLst>
                <a:latin typeface="David" panose="020E0502060401010101" pitchFamily="34" charset="-79"/>
                <a:cs typeface="David" panose="020E0502060401010101" pitchFamily="34" charset="-79"/>
              </a:rPr>
              <a:t>סעיף 216(5) לפקודת מס </a:t>
            </a:r>
            <a:r>
              <a:rPr lang="he-IL" sz="2600" dirty="0" smtClean="0">
                <a:solidFill>
                  <a:schemeClr val="tx1"/>
                </a:solidFill>
                <a:effectLst>
                  <a:outerShdw sx="0" sy="0">
                    <a:srgbClr val="000000"/>
                  </a:outerShdw>
                </a:effectLst>
                <a:latin typeface="David" panose="020E0502060401010101" pitchFamily="34" charset="-79"/>
                <a:cs typeface="David" panose="020E0502060401010101" pitchFamily="34" charset="-79"/>
              </a:rPr>
              <a:t>הכנסה:</a:t>
            </a:r>
            <a:endParaRPr lang="en-US" sz="2600"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algn="just" fontAlgn="base">
              <a:lnSpc>
                <a:spcPct val="90000"/>
              </a:lnSpc>
            </a:pPr>
            <a:r>
              <a:rPr lang="he-IL" sz="26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	"אדם </a:t>
            </a:r>
            <a:r>
              <a:rPr lang="he-IL" sz="2600" b="1" dirty="0">
                <a:solidFill>
                  <a:schemeClr val="tx1"/>
                </a:solidFill>
                <a:effectLst>
                  <a:outerShdw sx="0" sy="0">
                    <a:srgbClr val="000000"/>
                  </a:outerShdw>
                </a:effectLst>
                <a:latin typeface="David" panose="020E0502060401010101" pitchFamily="34" charset="-79"/>
                <a:cs typeface="David" panose="020E0502060401010101" pitchFamily="34" charset="-79"/>
              </a:rPr>
              <a:t>אשר בלי סיבה מספקת עבר אחת העבירות המנויות להלן, דינו – </a:t>
            </a:r>
            <a:r>
              <a:rPr lang="he-IL" sz="26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	מאסר שנה 	או </a:t>
            </a:r>
            <a:r>
              <a:rPr lang="he-IL" sz="2600" b="1" dirty="0">
                <a:solidFill>
                  <a:schemeClr val="tx1"/>
                </a:solidFill>
                <a:effectLst>
                  <a:outerShdw sx="0" sy="0">
                    <a:srgbClr val="000000"/>
                  </a:outerShdw>
                </a:effectLst>
                <a:latin typeface="David" panose="020E0502060401010101" pitchFamily="34" charset="-79"/>
                <a:cs typeface="David" panose="020E0502060401010101" pitchFamily="34" charset="-79"/>
              </a:rPr>
              <a:t>קנס כאמור בסעיף 61(א)(2) לחוק העונשין, או שני העונשים </a:t>
            </a:r>
            <a:r>
              <a:rPr lang="he-IL" sz="26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	כאחד</a:t>
            </a:r>
            <a:r>
              <a:rPr lang="he-IL" sz="2600" b="1" dirty="0">
                <a:solidFill>
                  <a:schemeClr val="tx1"/>
                </a:solidFill>
                <a:effectLst>
                  <a:outerShdw sx="0" sy="0">
                    <a:srgbClr val="000000"/>
                  </a:outerShdw>
                </a:effectLst>
                <a:latin typeface="David" panose="020E0502060401010101" pitchFamily="34" charset="-79"/>
                <a:cs typeface="David" panose="020E0502060401010101" pitchFamily="34" charset="-79"/>
              </a:rPr>
              <a:t>:</a:t>
            </a:r>
            <a:endParaRPr lang="en-US" sz="2600" b="1"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algn="just" fontAlgn="base">
              <a:lnSpc>
                <a:spcPct val="90000"/>
              </a:lnSpc>
            </a:pPr>
            <a:r>
              <a:rPr lang="he-IL" sz="26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	...</a:t>
            </a:r>
            <a:endParaRPr lang="en-US" sz="2600" b="1"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algn="just" fontAlgn="base">
              <a:lnSpc>
                <a:spcPct val="90000"/>
              </a:lnSpc>
            </a:pPr>
            <a:r>
              <a:rPr lang="he-IL" sz="26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	(</a:t>
            </a:r>
            <a:r>
              <a:rPr lang="he-IL" sz="2600" b="1" dirty="0">
                <a:solidFill>
                  <a:schemeClr val="tx1"/>
                </a:solidFill>
                <a:effectLst>
                  <a:outerShdw sx="0" sy="0">
                    <a:srgbClr val="000000"/>
                  </a:outerShdw>
                </a:effectLst>
                <a:latin typeface="David" panose="020E0502060401010101" pitchFamily="34" charset="-79"/>
                <a:cs typeface="David" panose="020E0502060401010101" pitchFamily="34" charset="-79"/>
              </a:rPr>
              <a:t>5)	לא ניהל פנקסי חשבונות בהתאם להוראות המנהל שניתנו על פי סעיף </a:t>
            </a:r>
            <a:r>
              <a:rPr lang="he-IL" sz="26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	130(א);...".</a:t>
            </a:r>
            <a:endParaRPr lang="en-US" sz="2600" b="1"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marL="342900" indent="-342900" algn="just" fontAlgn="base">
              <a:lnSpc>
                <a:spcPct val="90000"/>
              </a:lnSpc>
              <a:buFont typeface="Wingdings 3" charset="2"/>
              <a:buChar char=""/>
            </a:pPr>
            <a:endParaRPr lang="he-IL" sz="2600" dirty="0" smtClean="0">
              <a:solidFill>
                <a:schemeClr val="tx1"/>
              </a:solidFill>
              <a:effectLst>
                <a:outerShdw sx="0" sy="0">
                  <a:srgbClr val="000000"/>
                </a:outerShdw>
              </a:effectLst>
              <a:latin typeface="David" panose="020E0502060401010101" pitchFamily="34" charset="-79"/>
              <a:cs typeface="David" panose="020E0502060401010101" pitchFamily="34" charset="-79"/>
            </a:endParaRPr>
          </a:p>
          <a:p>
            <a:pPr marL="342900" indent="-342900" algn="just" fontAlgn="base">
              <a:lnSpc>
                <a:spcPct val="90000"/>
              </a:lnSpc>
              <a:buFont typeface="Wingdings 3" charset="2"/>
              <a:buChar char=""/>
            </a:pPr>
            <a:r>
              <a:rPr lang="he-IL" sz="2600" dirty="0" smtClean="0">
                <a:solidFill>
                  <a:schemeClr val="tx1"/>
                </a:solidFill>
                <a:effectLst>
                  <a:outerShdw sx="0" sy="0">
                    <a:srgbClr val="000000"/>
                  </a:outerShdw>
                </a:effectLst>
                <a:latin typeface="David" panose="020E0502060401010101" pitchFamily="34" charset="-79"/>
                <a:cs typeface="David" panose="020E0502060401010101" pitchFamily="34" charset="-79"/>
              </a:rPr>
              <a:t>סעיף 117(א</a:t>
            </a:r>
            <a:r>
              <a:rPr lang="he-IL" sz="2600" dirty="0">
                <a:solidFill>
                  <a:schemeClr val="tx1"/>
                </a:solidFill>
                <a:effectLst>
                  <a:outerShdw sx="0" sy="0">
                    <a:srgbClr val="000000"/>
                  </a:outerShdw>
                </a:effectLst>
                <a:latin typeface="David" panose="020E0502060401010101" pitchFamily="34" charset="-79"/>
                <a:cs typeface="David" panose="020E0502060401010101" pitchFamily="34" charset="-79"/>
              </a:rPr>
              <a:t>)(7</a:t>
            </a:r>
            <a:r>
              <a:rPr lang="he-IL" sz="2600" dirty="0" smtClean="0">
                <a:solidFill>
                  <a:schemeClr val="tx1"/>
                </a:solidFill>
                <a:effectLst>
                  <a:outerShdw sx="0" sy="0">
                    <a:srgbClr val="000000"/>
                  </a:outerShdw>
                </a:effectLst>
                <a:latin typeface="David" panose="020E0502060401010101" pitchFamily="34" charset="-79"/>
                <a:cs typeface="David" panose="020E0502060401010101" pitchFamily="34" charset="-79"/>
              </a:rPr>
              <a:t>) לחוק מס ערך מוסף:</a:t>
            </a:r>
            <a:r>
              <a:rPr lang="he-IL" sz="2600" dirty="0">
                <a:solidFill>
                  <a:schemeClr val="tx1"/>
                </a:solidFill>
                <a:effectLst>
                  <a:outerShdw sx="0" sy="0">
                    <a:srgbClr val="000000"/>
                  </a:outerShdw>
                </a:effectLst>
                <a:latin typeface="David" panose="020E0502060401010101" pitchFamily="34" charset="-79"/>
                <a:cs typeface="David" panose="020E0502060401010101" pitchFamily="34" charset="-79"/>
              </a:rPr>
              <a:t>	</a:t>
            </a:r>
            <a:endParaRPr lang="en-US" sz="2600"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algn="just" fontAlgn="base">
              <a:lnSpc>
                <a:spcPct val="90000"/>
              </a:lnSpc>
            </a:pPr>
            <a:r>
              <a:rPr lang="he-IL" sz="26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	"(א</a:t>
            </a:r>
            <a:r>
              <a:rPr lang="he-IL" sz="2600" b="1" dirty="0">
                <a:solidFill>
                  <a:schemeClr val="tx1"/>
                </a:solidFill>
                <a:effectLst>
                  <a:outerShdw sx="0" sy="0">
                    <a:srgbClr val="000000"/>
                  </a:outerShdw>
                </a:effectLst>
                <a:latin typeface="David" panose="020E0502060401010101" pitchFamily="34" charset="-79"/>
                <a:cs typeface="David" panose="020E0502060401010101" pitchFamily="34" charset="-79"/>
              </a:rPr>
              <a:t>) מי שהפר כמפורט להלן הוראה מהוראות חוק זה או התקנות על פיו, </a:t>
            </a:r>
            <a:r>
              <a:rPr lang="he-IL" sz="26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	דינו - מאסר </a:t>
            </a:r>
            <a:r>
              <a:rPr lang="he-IL" sz="2600" b="1" dirty="0">
                <a:solidFill>
                  <a:schemeClr val="tx1"/>
                </a:solidFill>
                <a:effectLst>
                  <a:outerShdw sx="0" sy="0">
                    <a:srgbClr val="000000"/>
                  </a:outerShdw>
                </a:effectLst>
                <a:latin typeface="David" panose="020E0502060401010101" pitchFamily="34" charset="-79"/>
                <a:cs typeface="David" panose="020E0502060401010101" pitchFamily="34" charset="-79"/>
              </a:rPr>
              <a:t>שנה:</a:t>
            </a:r>
            <a:endParaRPr lang="en-US" sz="2600" b="1"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algn="just" fontAlgn="base">
              <a:lnSpc>
                <a:spcPct val="90000"/>
              </a:lnSpc>
            </a:pPr>
            <a:r>
              <a:rPr lang="he-IL" sz="26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	...</a:t>
            </a:r>
            <a:endParaRPr lang="en-US" sz="2600" b="1"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algn="just" fontAlgn="base">
              <a:lnSpc>
                <a:spcPct val="90000"/>
              </a:lnSpc>
            </a:pPr>
            <a:r>
              <a:rPr lang="he-IL" sz="26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	(</a:t>
            </a:r>
            <a:r>
              <a:rPr lang="he-IL" sz="2600" b="1" dirty="0">
                <a:solidFill>
                  <a:schemeClr val="tx1"/>
                </a:solidFill>
                <a:effectLst>
                  <a:outerShdw sx="0" sy="0">
                    <a:srgbClr val="000000"/>
                  </a:outerShdw>
                </a:effectLst>
                <a:latin typeface="David" panose="020E0502060401010101" pitchFamily="34" charset="-79"/>
                <a:cs typeface="David" panose="020E0502060401010101" pitchFamily="34" charset="-79"/>
              </a:rPr>
              <a:t>7)	לא ניהל פנקסי חשבונות או רשומות אחרות שהיה עליו לנהל, או נקבע </a:t>
            </a:r>
            <a:r>
              <a:rPr lang="he-IL" sz="26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	בקביעה </a:t>
            </a:r>
            <a:r>
              <a:rPr lang="he-IL" sz="2600" b="1" dirty="0">
                <a:solidFill>
                  <a:schemeClr val="tx1"/>
                </a:solidFill>
                <a:effectLst>
                  <a:outerShdw sx="0" sy="0">
                    <a:srgbClr val="000000"/>
                  </a:outerShdw>
                </a:effectLst>
                <a:latin typeface="David" panose="020E0502060401010101" pitchFamily="34" charset="-79"/>
                <a:cs typeface="David" panose="020E0502060401010101" pitchFamily="34" charset="-79"/>
              </a:rPr>
              <a:t>סופית על פי סעיפים 74, 95 או 113 שניהלם </a:t>
            </a:r>
            <a:r>
              <a:rPr lang="he-IL" sz="2600" b="1" dirty="0" err="1">
                <a:solidFill>
                  <a:schemeClr val="tx1"/>
                </a:solidFill>
                <a:effectLst>
                  <a:outerShdw sx="0" sy="0">
                    <a:srgbClr val="000000"/>
                  </a:outerShdw>
                </a:effectLst>
                <a:latin typeface="David" panose="020E0502060401010101" pitchFamily="34" charset="-79"/>
                <a:cs typeface="David" panose="020E0502060401010101" pitchFamily="34" charset="-79"/>
              </a:rPr>
              <a:t>בסטיה</a:t>
            </a:r>
            <a:r>
              <a:rPr lang="he-IL" sz="2600" b="1" dirty="0">
                <a:solidFill>
                  <a:schemeClr val="tx1"/>
                </a:solidFill>
                <a:effectLst>
                  <a:outerShdw sx="0" sy="0">
                    <a:srgbClr val="000000"/>
                  </a:outerShdw>
                </a:effectLst>
                <a:latin typeface="David" panose="020E0502060401010101" pitchFamily="34" charset="-79"/>
                <a:cs typeface="David" panose="020E0502060401010101" pitchFamily="34" charset="-79"/>
              </a:rPr>
              <a:t> מהותית מן </a:t>
            </a:r>
            <a:r>
              <a:rPr lang="he-IL" sz="26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	ההוראות</a:t>
            </a:r>
            <a:r>
              <a:rPr lang="he-IL" sz="2600" b="1" dirty="0">
                <a:solidFill>
                  <a:schemeClr val="tx1"/>
                </a:solidFill>
                <a:effectLst>
                  <a:outerShdw sx="0" sy="0">
                    <a:srgbClr val="000000"/>
                  </a:outerShdw>
                </a:effectLst>
                <a:latin typeface="David" panose="020E0502060401010101" pitchFamily="34" charset="-79"/>
                <a:cs typeface="David" panose="020E0502060401010101" pitchFamily="34" charset="-79"/>
              </a:rPr>
              <a:t>; </a:t>
            </a:r>
            <a:r>
              <a:rPr lang="he-IL" sz="26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a:t>
            </a:r>
            <a:endParaRPr lang="en-US" sz="2600" b="1"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lvl="1" algn="just" fontAlgn="base"/>
            <a:endParaRPr lang="he-IL" sz="2200" dirty="0" smtClean="0">
              <a:effectLst>
                <a:outerShdw sx="0" sy="0">
                  <a:srgbClr val="000000"/>
                </a:outerShdw>
              </a:effectLst>
              <a:latin typeface="David" panose="020E0502060401010101" pitchFamily="34" charset="-79"/>
              <a:cs typeface="David" panose="020E0502060401010101" pitchFamily="34" charset="-79"/>
            </a:endParaRPr>
          </a:p>
          <a:p>
            <a:pPr lvl="1" algn="just" fontAlgn="base"/>
            <a:endParaRPr lang="he-IL" b="1" dirty="0">
              <a:latin typeface="David" panose="020E0502060401010101" pitchFamily="34" charset="-79"/>
              <a:cs typeface="David" panose="020E0502060401010101" pitchFamily="34" charset="-79"/>
            </a:endParaRPr>
          </a:p>
        </p:txBody>
      </p:sp>
      <p:pic>
        <p:nvPicPr>
          <p:cNvPr id="3" name="תמונה 2"/>
          <p:cNvPicPr>
            <a:picLocks noChangeAspect="1"/>
          </p:cNvPicPr>
          <p:nvPr/>
        </p:nvPicPr>
        <p:blipFill>
          <a:blip r:embed="rId2"/>
          <a:stretch>
            <a:fillRect/>
          </a:stretch>
        </p:blipFill>
        <p:spPr>
          <a:xfrm>
            <a:off x="113271" y="162400"/>
            <a:ext cx="1987378" cy="834106"/>
          </a:xfrm>
          <a:prstGeom prst="rect">
            <a:avLst/>
          </a:prstGeom>
        </p:spPr>
      </p:pic>
    </p:spTree>
    <p:extLst>
      <p:ext uri="{BB962C8B-B14F-4D97-AF65-F5344CB8AC3E}">
        <p14:creationId xmlns:p14="http://schemas.microsoft.com/office/powerpoint/2010/main" val="24195731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a:spLocks noGrp="1"/>
          </p:cNvSpPr>
          <p:nvPr>
            <p:ph type="subTitle" idx="1"/>
          </p:nvPr>
        </p:nvSpPr>
        <p:spPr>
          <a:xfrm>
            <a:off x="1037857" y="361696"/>
            <a:ext cx="9944100" cy="6343650"/>
          </a:xfrm>
        </p:spPr>
        <p:txBody>
          <a:bodyPr>
            <a:normAutofit/>
          </a:bodyPr>
          <a:lstStyle/>
          <a:p>
            <a:pPr lvl="0" algn="ctr" fontAlgn="base"/>
            <a:r>
              <a:rPr lang="he-IL" sz="3800" b="1" u="sng" dirty="0" smtClean="0">
                <a:effectLst>
                  <a:outerShdw sx="0" sy="0">
                    <a:srgbClr val="000000"/>
                  </a:outerShdw>
                </a:effectLst>
                <a:latin typeface="David" panose="020E0502060401010101" pitchFamily="34" charset="-79"/>
                <a:cs typeface="David" panose="020E0502060401010101" pitchFamily="34" charset="-79"/>
              </a:rPr>
              <a:t>המקור החוקי לניהול ספרים</a:t>
            </a:r>
            <a:endParaRPr lang="he-IL" sz="2400" b="1" u="sng" dirty="0" smtClean="0">
              <a:effectLst>
                <a:outerShdw sx="0" sy="0">
                  <a:srgbClr val="000000"/>
                </a:outerShdw>
              </a:effectLst>
              <a:latin typeface="David" panose="020E0502060401010101" pitchFamily="34" charset="-79"/>
              <a:cs typeface="David" panose="020E0502060401010101" pitchFamily="34" charset="-79"/>
            </a:endParaRPr>
          </a:p>
          <a:p>
            <a:pPr marL="342900" lvl="0" indent="-342900" algn="just" fontAlgn="base">
              <a:buFont typeface="Wingdings 3" charset="2"/>
              <a:buChar char=""/>
            </a:pPr>
            <a:r>
              <a:rPr lang="he-IL" sz="2400" b="1" u="sng" dirty="0">
                <a:solidFill>
                  <a:schemeClr val="tx1"/>
                </a:solidFill>
                <a:effectLst>
                  <a:outerShdw sx="0" sy="0">
                    <a:srgbClr val="000000"/>
                  </a:outerShdw>
                </a:effectLst>
                <a:latin typeface="David" panose="020E0502060401010101" pitchFamily="34" charset="-79"/>
                <a:cs typeface="David" panose="020E0502060401010101" pitchFamily="34" charset="-79"/>
              </a:rPr>
              <a:t>סע' 130 לפקודת מס </a:t>
            </a:r>
            <a:r>
              <a:rPr lang="he-IL" sz="2400" b="1" u="sng" dirty="0" smtClean="0">
                <a:solidFill>
                  <a:schemeClr val="tx1"/>
                </a:solidFill>
                <a:effectLst>
                  <a:outerShdw sx="0" sy="0">
                    <a:srgbClr val="000000"/>
                  </a:outerShdw>
                </a:effectLst>
                <a:latin typeface="David" panose="020E0502060401010101" pitchFamily="34" charset="-79"/>
                <a:cs typeface="David" panose="020E0502060401010101" pitchFamily="34" charset="-79"/>
              </a:rPr>
              <a:t>הכנסה</a:t>
            </a:r>
          </a:p>
          <a:p>
            <a:pPr lvl="0" algn="just" fontAlgn="base"/>
            <a:r>
              <a:rPr lang="he-IL" sz="2400" dirty="0" smtClean="0">
                <a:solidFill>
                  <a:schemeClr val="tx1"/>
                </a:solidFill>
                <a:effectLst>
                  <a:outerShdw sx="0" sy="0">
                    <a:srgbClr val="000000"/>
                  </a:outerShdw>
                </a:effectLst>
                <a:latin typeface="David" panose="020E0502060401010101" pitchFamily="34" charset="-79"/>
                <a:cs typeface="David" panose="020E0502060401010101" pitchFamily="34" charset="-79"/>
              </a:rPr>
              <a:t>	"</a:t>
            </a:r>
            <a:r>
              <a:rPr lang="he-IL" sz="24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לצורך השומה רשאי המנהל להורות, דרך </a:t>
            </a:r>
            <a:r>
              <a:rPr lang="he-IL" sz="2400" b="1" dirty="0">
                <a:solidFill>
                  <a:schemeClr val="tx1"/>
                </a:solidFill>
                <a:effectLst>
                  <a:outerShdw sx="0" sy="0">
                    <a:srgbClr val="000000"/>
                  </a:outerShdw>
                </a:effectLst>
                <a:latin typeface="David" panose="020E0502060401010101" pitchFamily="34" charset="-79"/>
                <a:cs typeface="David" panose="020E0502060401010101" pitchFamily="34" charset="-79"/>
              </a:rPr>
              <a:t>כלל או לסוג </a:t>
            </a:r>
            <a:r>
              <a:rPr lang="he-IL" sz="2400" b="1" dirty="0" err="1">
                <a:solidFill>
                  <a:schemeClr val="tx1"/>
                </a:solidFill>
                <a:effectLst>
                  <a:outerShdw sx="0" sy="0">
                    <a:srgbClr val="000000"/>
                  </a:outerShdw>
                </a:effectLst>
                <a:latin typeface="David" panose="020E0502060401010101" pitchFamily="34" charset="-79"/>
                <a:cs typeface="David" panose="020E0502060401010101" pitchFamily="34" charset="-79"/>
              </a:rPr>
              <a:t>מסויים</a:t>
            </a:r>
            <a:r>
              <a:rPr lang="he-IL" sz="2400" b="1" dirty="0">
                <a:solidFill>
                  <a:schemeClr val="tx1"/>
                </a:solidFill>
                <a:effectLst>
                  <a:outerShdw sx="0" sy="0">
                    <a:srgbClr val="000000"/>
                  </a:outerShdw>
                </a:effectLst>
                <a:latin typeface="David" panose="020E0502060401010101" pitchFamily="34" charset="-79"/>
                <a:cs typeface="David" panose="020E0502060401010101" pitchFamily="34" charset="-79"/>
              </a:rPr>
              <a:t> של נישומים, על </a:t>
            </a:r>
            <a:r>
              <a:rPr lang="he-IL" sz="24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	ניהול </a:t>
            </a:r>
            <a:r>
              <a:rPr lang="he-IL" sz="2400" b="1" dirty="0">
                <a:solidFill>
                  <a:schemeClr val="tx1"/>
                </a:solidFill>
                <a:effectLst>
                  <a:outerShdw sx="0" sy="0">
                    <a:srgbClr val="000000"/>
                  </a:outerShdw>
                </a:effectLst>
                <a:latin typeface="David" panose="020E0502060401010101" pitchFamily="34" charset="-79"/>
                <a:cs typeface="David" panose="020E0502060401010101" pitchFamily="34" charset="-79"/>
              </a:rPr>
              <a:t>פנקסי חשבונות של הכנסה הנובעת מעסק או ממשלח-יד, והוא רשאי </a:t>
            </a:r>
            <a:r>
              <a:rPr lang="he-IL" sz="24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לקבוע 	באותן </a:t>
            </a:r>
            <a:r>
              <a:rPr lang="he-IL" sz="2400" b="1" dirty="0">
                <a:solidFill>
                  <a:schemeClr val="tx1"/>
                </a:solidFill>
                <a:effectLst>
                  <a:outerShdw sx="0" sy="0">
                    <a:srgbClr val="000000"/>
                  </a:outerShdw>
                </a:effectLst>
                <a:latin typeface="David" panose="020E0502060401010101" pitchFamily="34" charset="-79"/>
                <a:cs typeface="David" panose="020E0502060401010101" pitchFamily="34" charset="-79"/>
              </a:rPr>
              <a:t>הוראות כללים לשיטת ניהול הפנקסים</a:t>
            </a:r>
            <a:r>
              <a:rPr lang="he-IL" sz="24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a:t>
            </a:r>
            <a:r>
              <a:rPr lang="he-IL" sz="2400" dirty="0" smtClean="0">
                <a:solidFill>
                  <a:schemeClr val="tx1"/>
                </a:solidFill>
                <a:effectLst>
                  <a:outerShdw sx="0" sy="0">
                    <a:srgbClr val="000000"/>
                  </a:outerShdw>
                </a:effectLst>
                <a:latin typeface="David" panose="020E0502060401010101" pitchFamily="34" charset="-79"/>
                <a:cs typeface="David" panose="020E0502060401010101" pitchFamily="34" charset="-79"/>
              </a:rPr>
              <a:t>". </a:t>
            </a:r>
          </a:p>
          <a:p>
            <a:pPr marL="342900" lvl="0" indent="-342900" algn="just" fontAlgn="base">
              <a:buFont typeface="Wingdings 3" charset="2"/>
              <a:buChar char=""/>
            </a:pPr>
            <a:r>
              <a:rPr lang="he-IL" sz="2400" b="1" u="sng" dirty="0" smtClean="0">
                <a:solidFill>
                  <a:schemeClr val="tx1"/>
                </a:solidFill>
                <a:effectLst>
                  <a:outerShdw sx="0" sy="0">
                    <a:srgbClr val="000000"/>
                  </a:outerShdw>
                </a:effectLst>
                <a:latin typeface="David" panose="020E0502060401010101" pitchFamily="34" charset="-79"/>
                <a:cs typeface="David" panose="020E0502060401010101" pitchFamily="34" charset="-79"/>
              </a:rPr>
              <a:t>סעיף </a:t>
            </a:r>
            <a:r>
              <a:rPr lang="he-IL" sz="2400" b="1" u="sng" dirty="0">
                <a:solidFill>
                  <a:schemeClr val="tx1"/>
                </a:solidFill>
                <a:effectLst>
                  <a:outerShdw sx="0" sy="0">
                    <a:srgbClr val="000000"/>
                  </a:outerShdw>
                </a:effectLst>
                <a:latin typeface="David" panose="020E0502060401010101" pitchFamily="34" charset="-79"/>
                <a:cs typeface="David" panose="020E0502060401010101" pitchFamily="34" charset="-79"/>
              </a:rPr>
              <a:t>סע' 66 לחוק מס </a:t>
            </a:r>
            <a:r>
              <a:rPr lang="he-IL" sz="2400" b="1" u="sng" dirty="0" smtClean="0">
                <a:solidFill>
                  <a:schemeClr val="tx1"/>
                </a:solidFill>
                <a:effectLst>
                  <a:outerShdw sx="0" sy="0">
                    <a:srgbClr val="000000"/>
                  </a:outerShdw>
                </a:effectLst>
                <a:latin typeface="David" panose="020E0502060401010101" pitchFamily="34" charset="-79"/>
                <a:cs typeface="David" panose="020E0502060401010101" pitchFamily="34" charset="-79"/>
              </a:rPr>
              <a:t>ערך מוסף</a:t>
            </a:r>
          </a:p>
          <a:p>
            <a:pPr lvl="0" algn="just" fontAlgn="base"/>
            <a:r>
              <a:rPr lang="he-IL" sz="2400" dirty="0" smtClean="0">
                <a:solidFill>
                  <a:schemeClr val="tx1"/>
                </a:solidFill>
                <a:effectLst>
                  <a:outerShdw sx="0" sy="0">
                    <a:srgbClr val="000000"/>
                  </a:outerShdw>
                </a:effectLst>
                <a:latin typeface="David" panose="020E0502060401010101" pitchFamily="34" charset="-79"/>
                <a:cs typeface="David" panose="020E0502060401010101" pitchFamily="34" charset="-79"/>
              </a:rPr>
              <a:t>	"</a:t>
            </a:r>
            <a:r>
              <a:rPr lang="he-IL" sz="2400" b="1" dirty="0">
                <a:solidFill>
                  <a:schemeClr val="tx1"/>
                </a:solidFill>
                <a:effectLst>
                  <a:outerShdw sx="0" sy="0">
                    <a:srgbClr val="000000"/>
                  </a:outerShdw>
                </a:effectLst>
                <a:latin typeface="David" panose="020E0502060401010101" pitchFamily="34" charset="-79"/>
                <a:cs typeface="David" panose="020E0502060401010101" pitchFamily="34" charset="-79"/>
              </a:rPr>
              <a:t>חייב במס ינהל פנקסים ורשומות בצורה ובדרך שקבע שר האוצר, דרך כלל או לסוגי </a:t>
            </a:r>
            <a:r>
              <a:rPr lang="he-IL" sz="24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	עוסקים </a:t>
            </a:r>
            <a:r>
              <a:rPr lang="he-IL" sz="2400" b="1" dirty="0">
                <a:solidFill>
                  <a:schemeClr val="tx1"/>
                </a:solidFill>
                <a:effectLst>
                  <a:outerShdw sx="0" sy="0">
                    <a:srgbClr val="000000"/>
                  </a:outerShdw>
                </a:effectLst>
                <a:latin typeface="David" panose="020E0502060401010101" pitchFamily="34" charset="-79"/>
                <a:cs typeface="David" panose="020E0502060401010101" pitchFamily="34" charset="-79"/>
              </a:rPr>
              <a:t>או חייבי מס</a:t>
            </a:r>
            <a:r>
              <a:rPr lang="he-IL" sz="2400" dirty="0" smtClean="0">
                <a:solidFill>
                  <a:schemeClr val="tx1"/>
                </a:solidFill>
                <a:effectLst>
                  <a:outerShdw sx="0" sy="0">
                    <a:srgbClr val="000000"/>
                  </a:outerShdw>
                </a:effectLst>
                <a:latin typeface="David" panose="020E0502060401010101" pitchFamily="34" charset="-79"/>
                <a:cs typeface="David" panose="020E0502060401010101" pitchFamily="34" charset="-79"/>
              </a:rPr>
              <a:t>".</a:t>
            </a:r>
          </a:p>
          <a:p>
            <a:pPr marL="342900" indent="-342900" algn="just" fontAlgn="base">
              <a:buFont typeface="Wingdings 3" charset="2"/>
              <a:buChar char=""/>
            </a:pPr>
            <a:r>
              <a:rPr lang="he-IL" sz="2400" dirty="0" smtClean="0">
                <a:solidFill>
                  <a:schemeClr val="tx1"/>
                </a:solidFill>
                <a:effectLst>
                  <a:outerShdw sx="0" sy="0">
                    <a:srgbClr val="000000"/>
                  </a:outerShdw>
                </a:effectLst>
                <a:latin typeface="David" panose="020E0502060401010101" pitchFamily="34" charset="-79"/>
                <a:cs typeface="David" panose="020E0502060401010101" pitchFamily="34" charset="-79"/>
              </a:rPr>
              <a:t>"</a:t>
            </a:r>
            <a:r>
              <a:rPr lang="he-IL" sz="2400" b="1" dirty="0">
                <a:solidFill>
                  <a:schemeClr val="tx1"/>
                </a:solidFill>
                <a:effectLst>
                  <a:outerShdw sx="0" sy="0">
                    <a:srgbClr val="000000"/>
                  </a:outerShdw>
                </a:effectLst>
                <a:latin typeface="David" panose="020E0502060401010101" pitchFamily="34" charset="-79"/>
                <a:cs typeface="David" panose="020E0502060401010101" pitchFamily="34" charset="-79"/>
              </a:rPr>
              <a:t>הוראות ניהול ספרים</a:t>
            </a:r>
            <a:r>
              <a:rPr lang="he-IL" sz="2400" dirty="0">
                <a:solidFill>
                  <a:schemeClr val="tx1"/>
                </a:solidFill>
                <a:effectLst>
                  <a:outerShdw sx="0" sy="0">
                    <a:srgbClr val="000000"/>
                  </a:outerShdw>
                </a:effectLst>
                <a:latin typeface="David" panose="020E0502060401010101" pitchFamily="34" charset="-79"/>
                <a:cs typeface="David" panose="020E0502060401010101" pitchFamily="34" charset="-79"/>
              </a:rPr>
              <a:t>" </a:t>
            </a:r>
            <a:r>
              <a:rPr lang="he-IL" sz="2400" dirty="0" smtClean="0">
                <a:solidFill>
                  <a:schemeClr val="tx1"/>
                </a:solidFill>
                <a:effectLst>
                  <a:outerShdw sx="0" sy="0">
                    <a:srgbClr val="000000"/>
                  </a:outerShdw>
                </a:effectLst>
                <a:latin typeface="David" panose="020E0502060401010101" pitchFamily="34" charset="-79"/>
                <a:cs typeface="David" panose="020E0502060401010101" pitchFamily="34" charset="-79"/>
              </a:rPr>
              <a:t>- הוראות </a:t>
            </a:r>
            <a:r>
              <a:rPr lang="he-IL" sz="2400" dirty="0">
                <a:solidFill>
                  <a:schemeClr val="tx1"/>
                </a:solidFill>
                <a:effectLst>
                  <a:outerShdw sx="0" sy="0">
                    <a:srgbClr val="000000"/>
                  </a:outerShdw>
                </a:effectLst>
                <a:latin typeface="David" panose="020E0502060401010101" pitchFamily="34" charset="-79"/>
                <a:cs typeface="David" panose="020E0502060401010101" pitchFamily="34" charset="-79"/>
              </a:rPr>
              <a:t>מס הכנסה (ניהול פנקסי חשבונות), תשל"ג- 1973 בשילוב עם הוראות מס ערך מוסף (ניהול פנקסי חשבונות), </a:t>
            </a:r>
            <a:r>
              <a:rPr lang="he-IL" sz="2400" dirty="0" smtClean="0">
                <a:solidFill>
                  <a:schemeClr val="tx1"/>
                </a:solidFill>
                <a:effectLst>
                  <a:outerShdw sx="0" sy="0">
                    <a:srgbClr val="000000"/>
                  </a:outerShdw>
                </a:effectLst>
                <a:latin typeface="David" panose="020E0502060401010101" pitchFamily="34" charset="-79"/>
                <a:cs typeface="David" panose="020E0502060401010101" pitchFamily="34" charset="-79"/>
              </a:rPr>
              <a:t>התשל"ג-1973.</a:t>
            </a:r>
          </a:p>
          <a:p>
            <a:pPr marL="342900" indent="-342900" algn="just" fontAlgn="base">
              <a:buFont typeface="Wingdings 3" charset="2"/>
              <a:buChar char=""/>
            </a:pPr>
            <a:r>
              <a:rPr lang="he-IL" sz="2400" b="1" u="sng" dirty="0" smtClean="0">
                <a:solidFill>
                  <a:schemeClr val="tx1"/>
                </a:solidFill>
                <a:effectLst>
                  <a:outerShdw sx="0" sy="0">
                    <a:srgbClr val="000000"/>
                  </a:outerShdw>
                </a:effectLst>
                <a:latin typeface="David" panose="020E0502060401010101" pitchFamily="34" charset="-79"/>
                <a:cs typeface="David" panose="020E0502060401010101" pitchFamily="34" charset="-79"/>
              </a:rPr>
              <a:t>תכלית ההוראות</a:t>
            </a:r>
          </a:p>
          <a:p>
            <a:pPr algn="just" fontAlgn="base"/>
            <a:r>
              <a:rPr lang="he-IL" sz="2400" dirty="0" smtClean="0">
                <a:solidFill>
                  <a:schemeClr val="tx1"/>
                </a:solidFill>
                <a:effectLst>
                  <a:outerShdw sx="0" sy="0">
                    <a:srgbClr val="000000"/>
                  </a:outerShdw>
                </a:effectLst>
                <a:latin typeface="David" panose="020E0502060401010101" pitchFamily="34" charset="-79"/>
                <a:cs typeface="David" panose="020E0502060401010101" pitchFamily="34" charset="-79"/>
              </a:rPr>
              <a:t>	לאפשר </a:t>
            </a:r>
            <a:r>
              <a:rPr lang="he-IL" sz="2400" dirty="0">
                <a:solidFill>
                  <a:schemeClr val="tx1"/>
                </a:solidFill>
                <a:effectLst>
                  <a:outerShdw sx="0" sy="0">
                    <a:srgbClr val="000000"/>
                  </a:outerShdw>
                </a:effectLst>
                <a:latin typeface="David" panose="020E0502060401010101" pitchFamily="34" charset="-79"/>
                <a:cs typeface="David" panose="020E0502060401010101" pitchFamily="34" charset="-79"/>
              </a:rPr>
              <a:t>ביקורת יעילה, מהירה וקלה על חשבונותיו של כל עוסק על מנת לקבוע את מס </a:t>
            </a:r>
            <a:r>
              <a:rPr lang="he-IL" sz="2400" dirty="0" smtClean="0">
                <a:solidFill>
                  <a:schemeClr val="tx1"/>
                </a:solidFill>
                <a:effectLst>
                  <a:outerShdw sx="0" sy="0">
                    <a:srgbClr val="000000"/>
                  </a:outerShdw>
                </a:effectLst>
                <a:latin typeface="David" panose="020E0502060401010101" pitchFamily="34" charset="-79"/>
                <a:cs typeface="David" panose="020E0502060401010101" pitchFamily="34" charset="-79"/>
              </a:rPr>
              <a:t>	האמת </a:t>
            </a:r>
            <a:r>
              <a:rPr lang="he-IL" sz="2400" dirty="0">
                <a:solidFill>
                  <a:schemeClr val="tx1"/>
                </a:solidFill>
                <a:effectLst>
                  <a:outerShdw sx="0" sy="0">
                    <a:srgbClr val="000000"/>
                  </a:outerShdw>
                </a:effectLst>
                <a:latin typeface="David" panose="020E0502060401010101" pitchFamily="34" charset="-79"/>
                <a:cs typeface="David" panose="020E0502060401010101" pitchFamily="34" charset="-79"/>
              </a:rPr>
              <a:t>שעליו לשלם </a:t>
            </a:r>
            <a:r>
              <a:rPr lang="he-IL" sz="2400" dirty="0" smtClean="0">
                <a:solidFill>
                  <a:schemeClr val="tx1"/>
                </a:solidFill>
                <a:effectLst>
                  <a:outerShdw sx="0" sy="0">
                    <a:srgbClr val="000000"/>
                  </a:outerShdw>
                </a:effectLst>
                <a:latin typeface="David" panose="020E0502060401010101" pitchFamily="34" charset="-79"/>
                <a:cs typeface="David" panose="020E0502060401010101" pitchFamily="34" charset="-79"/>
              </a:rPr>
              <a:t>(ע"ש </a:t>
            </a:r>
            <a:r>
              <a:rPr lang="he-IL" sz="2400" dirty="0">
                <a:solidFill>
                  <a:schemeClr val="tx1"/>
                </a:solidFill>
                <a:effectLst>
                  <a:outerShdw sx="0" sy="0">
                    <a:srgbClr val="000000"/>
                  </a:outerShdw>
                </a:effectLst>
                <a:latin typeface="David" panose="020E0502060401010101" pitchFamily="34" charset="-79"/>
                <a:cs typeface="David" panose="020E0502060401010101" pitchFamily="34" charset="-79"/>
              </a:rPr>
              <a:t>734/89 </a:t>
            </a:r>
            <a:r>
              <a:rPr lang="he-IL" sz="2400" b="1" dirty="0">
                <a:solidFill>
                  <a:schemeClr val="tx1"/>
                </a:solidFill>
                <a:effectLst>
                  <a:outerShdw sx="0" sy="0">
                    <a:srgbClr val="000000"/>
                  </a:outerShdw>
                </a:effectLst>
                <a:latin typeface="David" panose="020E0502060401010101" pitchFamily="34" charset="-79"/>
                <a:cs typeface="David" panose="020E0502060401010101" pitchFamily="34" charset="-79"/>
              </a:rPr>
              <a:t>פיקנטי תעשיות מזון בע"מ נ' פקיד </a:t>
            </a:r>
            <a:r>
              <a:rPr lang="he-IL" sz="24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שומה </a:t>
            </a:r>
            <a:r>
              <a:rPr lang="he-IL" sz="2400" b="1" dirty="0">
                <a:solidFill>
                  <a:schemeClr val="tx1"/>
                </a:solidFill>
                <a:effectLst>
                  <a:outerShdw sx="0" sy="0">
                    <a:srgbClr val="000000"/>
                  </a:outerShdw>
                </a:effectLst>
                <a:latin typeface="David" panose="020E0502060401010101" pitchFamily="34" charset="-79"/>
                <a:cs typeface="David" panose="020E0502060401010101" pitchFamily="34" charset="-79"/>
              </a:rPr>
              <a:t>גוש </a:t>
            </a:r>
            <a:r>
              <a:rPr lang="he-IL" sz="24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דן</a:t>
            </a:r>
            <a:r>
              <a:rPr lang="he-IL" sz="2400" dirty="0" smtClean="0">
                <a:solidFill>
                  <a:schemeClr val="tx1"/>
                </a:solidFill>
                <a:effectLst>
                  <a:outerShdw sx="0" sy="0">
                    <a:srgbClr val="000000"/>
                  </a:outerShdw>
                </a:effectLst>
                <a:latin typeface="David" panose="020E0502060401010101" pitchFamily="34" charset="-79"/>
                <a:cs typeface="David" panose="020E0502060401010101" pitchFamily="34" charset="-79"/>
              </a:rPr>
              <a:t>).</a:t>
            </a:r>
            <a:endParaRPr lang="he-IL" sz="2400"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algn="just"/>
            <a:endParaRPr lang="he-IL" dirty="0"/>
          </a:p>
        </p:txBody>
      </p:sp>
      <p:pic>
        <p:nvPicPr>
          <p:cNvPr id="3" name="תמונה 2"/>
          <p:cNvPicPr>
            <a:picLocks noChangeAspect="1"/>
          </p:cNvPicPr>
          <p:nvPr/>
        </p:nvPicPr>
        <p:blipFill>
          <a:blip r:embed="rId2"/>
          <a:stretch>
            <a:fillRect/>
          </a:stretch>
        </p:blipFill>
        <p:spPr>
          <a:xfrm>
            <a:off x="162698" y="157813"/>
            <a:ext cx="2018584" cy="847203"/>
          </a:xfrm>
          <a:prstGeom prst="rect">
            <a:avLst/>
          </a:prstGeom>
        </p:spPr>
      </p:pic>
    </p:spTree>
    <p:extLst>
      <p:ext uri="{BB962C8B-B14F-4D97-AF65-F5344CB8AC3E}">
        <p14:creationId xmlns:p14="http://schemas.microsoft.com/office/powerpoint/2010/main" val="16913530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a:spLocks noGrp="1"/>
          </p:cNvSpPr>
          <p:nvPr>
            <p:ph type="subTitle" idx="1"/>
          </p:nvPr>
        </p:nvSpPr>
        <p:spPr>
          <a:xfrm>
            <a:off x="1038310" y="604966"/>
            <a:ext cx="9944100" cy="6343650"/>
          </a:xfrm>
        </p:spPr>
        <p:txBody>
          <a:bodyPr>
            <a:normAutofit fontScale="47500" lnSpcReduction="20000"/>
          </a:bodyPr>
          <a:lstStyle/>
          <a:p>
            <a:pPr lvl="0" algn="ctr" fontAlgn="base"/>
            <a:r>
              <a:rPr lang="he-IL" sz="9000" b="1" u="sng" dirty="0" smtClean="0">
                <a:effectLst>
                  <a:outerShdw sx="0" sy="0">
                    <a:srgbClr val="000000"/>
                  </a:outerShdw>
                </a:effectLst>
                <a:latin typeface="David" panose="020E0502060401010101" pitchFamily="34" charset="-79"/>
                <a:cs typeface="David" panose="020E0502060401010101" pitchFamily="34" charset="-79"/>
              </a:rPr>
              <a:t>תחולת ההוראות</a:t>
            </a:r>
          </a:p>
          <a:p>
            <a:pPr marL="342900" indent="-342900" algn="just" fontAlgn="base">
              <a:buFont typeface="Wingdings 3" charset="2"/>
              <a:buChar char=""/>
            </a:pPr>
            <a:r>
              <a:rPr lang="he-IL" sz="5400" b="1" u="sng" dirty="0" smtClean="0">
                <a:solidFill>
                  <a:schemeClr val="tx1"/>
                </a:solidFill>
                <a:effectLst>
                  <a:outerShdw sx="0" sy="0">
                    <a:srgbClr val="000000"/>
                  </a:outerShdw>
                </a:effectLst>
                <a:latin typeface="David" panose="020E0502060401010101" pitchFamily="34" charset="-79"/>
                <a:cs typeface="David" panose="020E0502060401010101" pitchFamily="34" charset="-79"/>
              </a:rPr>
              <a:t>סע</a:t>
            </a:r>
            <a:r>
              <a:rPr lang="en-US" sz="5400" b="1" u="sng" dirty="0" smtClean="0">
                <a:solidFill>
                  <a:schemeClr val="tx1"/>
                </a:solidFill>
                <a:effectLst>
                  <a:outerShdw sx="0" sy="0">
                    <a:srgbClr val="000000"/>
                  </a:outerShdw>
                </a:effectLst>
                <a:latin typeface="David" panose="020E0502060401010101" pitchFamily="34" charset="-79"/>
                <a:cs typeface="David" panose="020E0502060401010101" pitchFamily="34" charset="-79"/>
              </a:rPr>
              <a:t>'</a:t>
            </a:r>
            <a:r>
              <a:rPr lang="he-IL" sz="5400" b="1" u="sng" dirty="0" smtClean="0">
                <a:solidFill>
                  <a:schemeClr val="tx1"/>
                </a:solidFill>
                <a:effectLst>
                  <a:outerShdw sx="0" sy="0">
                    <a:srgbClr val="000000"/>
                  </a:outerShdw>
                </a:effectLst>
                <a:latin typeface="David" panose="020E0502060401010101" pitchFamily="34" charset="-79"/>
                <a:cs typeface="David" panose="020E0502060401010101" pitchFamily="34" charset="-79"/>
              </a:rPr>
              <a:t> 130 לפקודה</a:t>
            </a:r>
            <a:r>
              <a:rPr lang="he-IL" sz="54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 </a:t>
            </a:r>
            <a:r>
              <a:rPr lang="he-IL" sz="5400" dirty="0" smtClean="0">
                <a:solidFill>
                  <a:schemeClr val="tx1"/>
                </a:solidFill>
                <a:effectLst>
                  <a:outerShdw sx="0" sy="0">
                    <a:srgbClr val="000000"/>
                  </a:outerShdw>
                </a:effectLst>
                <a:latin typeface="David" panose="020E0502060401010101" pitchFamily="34" charset="-79"/>
                <a:cs typeface="David" panose="020E0502060401010101" pitchFamily="34" charset="-79"/>
              </a:rPr>
              <a:t>"... ניהול </a:t>
            </a:r>
            <a:r>
              <a:rPr lang="he-IL" sz="5400" dirty="0">
                <a:solidFill>
                  <a:schemeClr val="tx1"/>
                </a:solidFill>
                <a:effectLst>
                  <a:outerShdw sx="0" sy="0">
                    <a:srgbClr val="000000"/>
                  </a:outerShdw>
                </a:effectLst>
                <a:latin typeface="David" panose="020E0502060401010101" pitchFamily="34" charset="-79"/>
                <a:cs typeface="David" panose="020E0502060401010101" pitchFamily="34" charset="-79"/>
              </a:rPr>
              <a:t>פנקסי חשבונות של הכנסה הנובעת </a:t>
            </a:r>
            <a:r>
              <a:rPr lang="he-IL" sz="5400" u="sng" dirty="0">
                <a:solidFill>
                  <a:schemeClr val="tx1"/>
                </a:solidFill>
                <a:effectLst>
                  <a:outerShdw sx="0" sy="0">
                    <a:srgbClr val="000000"/>
                  </a:outerShdw>
                </a:effectLst>
                <a:latin typeface="David" panose="020E0502060401010101" pitchFamily="34" charset="-79"/>
                <a:cs typeface="David" panose="020E0502060401010101" pitchFamily="34" charset="-79"/>
              </a:rPr>
              <a:t>מעסק או </a:t>
            </a:r>
            <a:r>
              <a:rPr lang="he-IL" sz="5400" u="sng" dirty="0" smtClean="0">
                <a:solidFill>
                  <a:schemeClr val="tx1"/>
                </a:solidFill>
                <a:effectLst>
                  <a:outerShdw sx="0" sy="0">
                    <a:srgbClr val="000000"/>
                  </a:outerShdw>
                </a:effectLst>
                <a:latin typeface="David" panose="020E0502060401010101" pitchFamily="34" charset="-79"/>
                <a:cs typeface="David" panose="020E0502060401010101" pitchFamily="34" charset="-79"/>
              </a:rPr>
              <a:t>ממשלח-יד</a:t>
            </a:r>
            <a:r>
              <a:rPr lang="he-IL" sz="5400" dirty="0" smtClean="0">
                <a:solidFill>
                  <a:schemeClr val="tx1"/>
                </a:solidFill>
                <a:effectLst>
                  <a:outerShdw sx="0" sy="0">
                    <a:srgbClr val="000000"/>
                  </a:outerShdw>
                </a:effectLst>
                <a:latin typeface="David" panose="020E0502060401010101" pitchFamily="34" charset="-79"/>
                <a:cs typeface="David" panose="020E0502060401010101" pitchFamily="34" charset="-79"/>
              </a:rPr>
              <a:t>..."</a:t>
            </a:r>
            <a:endParaRPr lang="he-IL" sz="5400" u="sng" dirty="0" smtClean="0">
              <a:solidFill>
                <a:schemeClr val="tx1"/>
              </a:solidFill>
              <a:effectLst>
                <a:outerShdw sx="0" sy="0">
                  <a:srgbClr val="000000"/>
                </a:outerShdw>
              </a:effectLst>
              <a:latin typeface="David" panose="020E0502060401010101" pitchFamily="34" charset="-79"/>
              <a:cs typeface="David" panose="020E0502060401010101" pitchFamily="34" charset="-79"/>
            </a:endParaRPr>
          </a:p>
          <a:p>
            <a:pPr marL="342900" indent="-342900" algn="just" fontAlgn="base">
              <a:buFont typeface="Wingdings 3" charset="2"/>
              <a:buChar char=""/>
            </a:pPr>
            <a:r>
              <a:rPr lang="he-IL" sz="5400" b="1" u="sng" dirty="0" smtClean="0">
                <a:solidFill>
                  <a:schemeClr val="tx1"/>
                </a:solidFill>
                <a:effectLst>
                  <a:outerShdw sx="0" sy="0">
                    <a:srgbClr val="000000"/>
                  </a:outerShdw>
                </a:effectLst>
                <a:latin typeface="David" panose="020E0502060401010101" pitchFamily="34" charset="-79"/>
                <a:cs typeface="David" panose="020E0502060401010101" pitchFamily="34" charset="-79"/>
              </a:rPr>
              <a:t>סע</a:t>
            </a:r>
            <a:r>
              <a:rPr lang="en-US" sz="5400" b="1" u="sng" dirty="0">
                <a:solidFill>
                  <a:schemeClr val="tx1"/>
                </a:solidFill>
                <a:effectLst>
                  <a:outerShdw sx="0" sy="0">
                    <a:srgbClr val="000000"/>
                  </a:outerShdw>
                </a:effectLst>
                <a:latin typeface="David" panose="020E0502060401010101" pitchFamily="34" charset="-79"/>
                <a:cs typeface="David" panose="020E0502060401010101" pitchFamily="34" charset="-79"/>
              </a:rPr>
              <a:t>'</a:t>
            </a:r>
            <a:r>
              <a:rPr lang="he-IL" sz="5400" b="1" u="sng" dirty="0">
                <a:solidFill>
                  <a:schemeClr val="tx1"/>
                </a:solidFill>
                <a:effectLst>
                  <a:outerShdw sx="0" sy="0">
                    <a:srgbClr val="000000"/>
                  </a:outerShdw>
                </a:effectLst>
                <a:latin typeface="David" panose="020E0502060401010101" pitchFamily="34" charset="-79"/>
                <a:cs typeface="David" panose="020E0502060401010101" pitchFamily="34" charset="-79"/>
              </a:rPr>
              <a:t> 2 להוראות ניהול ספרים</a:t>
            </a:r>
            <a:r>
              <a:rPr lang="he-IL" sz="5400" dirty="0">
                <a:solidFill>
                  <a:schemeClr val="tx1"/>
                </a:solidFill>
                <a:effectLst>
                  <a:outerShdw sx="0" sy="0">
                    <a:srgbClr val="000000"/>
                  </a:outerShdw>
                </a:effectLst>
                <a:latin typeface="David" panose="020E0502060401010101" pitchFamily="34" charset="-79"/>
                <a:cs typeface="David" panose="020E0502060401010101" pitchFamily="34" charset="-79"/>
              </a:rPr>
              <a:t>- </a:t>
            </a:r>
            <a:r>
              <a:rPr lang="he-IL" sz="5400" dirty="0" smtClean="0">
                <a:solidFill>
                  <a:schemeClr val="tx1"/>
                </a:solidFill>
                <a:effectLst>
                  <a:outerShdw sx="0" sy="0">
                    <a:srgbClr val="000000"/>
                  </a:outerShdw>
                </a:effectLst>
                <a:latin typeface="David" panose="020E0502060401010101" pitchFamily="34" charset="-79"/>
                <a:cs typeface="David" panose="020E0502060401010101" pitchFamily="34" charset="-79"/>
              </a:rPr>
              <a:t>"</a:t>
            </a:r>
            <a:r>
              <a:rPr lang="he-IL" sz="5500" dirty="0" smtClean="0">
                <a:solidFill>
                  <a:schemeClr val="tx1"/>
                </a:solidFill>
                <a:effectLst>
                  <a:outerShdw sx="0" sy="0">
                    <a:srgbClr val="000000"/>
                  </a:outerShdw>
                </a:effectLst>
                <a:latin typeface="David" panose="020E0502060401010101" pitchFamily="34" charset="-79"/>
                <a:cs typeface="David" panose="020E0502060401010101" pitchFamily="34" charset="-79"/>
              </a:rPr>
              <a:t>נישום </a:t>
            </a:r>
            <a:r>
              <a:rPr lang="he-IL" sz="5500" dirty="0">
                <a:solidFill>
                  <a:schemeClr val="tx1"/>
                </a:solidFill>
                <a:effectLst>
                  <a:outerShdw sx="0" sy="0">
                    <a:srgbClr val="000000"/>
                  </a:outerShdw>
                </a:effectLst>
                <a:latin typeface="David" panose="020E0502060401010101" pitchFamily="34" charset="-79"/>
                <a:cs typeface="David" panose="020E0502060401010101" pitchFamily="34" charset="-79"/>
              </a:rPr>
              <a:t>חייב לנהל מערכת חשבונות לפי התוספת בהוראות אלה החלה עליו, ובהתאם לאמור בהוראות אלה; הוראה זו לא תחול על נישום שלא </a:t>
            </a:r>
            <a:r>
              <a:rPr lang="he-IL" sz="5500" dirty="0" err="1">
                <a:solidFill>
                  <a:schemeClr val="tx1"/>
                </a:solidFill>
                <a:effectLst>
                  <a:outerShdw sx="0" sy="0">
                    <a:srgbClr val="000000"/>
                  </a:outerShdw>
                </a:effectLst>
                <a:latin typeface="David" panose="020E0502060401010101" pitchFamily="34" charset="-79"/>
                <a:cs typeface="David" panose="020E0502060401010101" pitchFamily="34" charset="-79"/>
              </a:rPr>
              <a:t>היתה</a:t>
            </a:r>
            <a:r>
              <a:rPr lang="he-IL" sz="5500" dirty="0">
                <a:solidFill>
                  <a:schemeClr val="tx1"/>
                </a:solidFill>
                <a:effectLst>
                  <a:outerShdw sx="0" sy="0">
                    <a:srgbClr val="000000"/>
                  </a:outerShdw>
                </a:effectLst>
                <a:latin typeface="David" panose="020E0502060401010101" pitchFamily="34" charset="-79"/>
                <a:cs typeface="David" panose="020E0502060401010101" pitchFamily="34" charset="-79"/>
              </a:rPr>
              <a:t> לו, בשנת המס, </a:t>
            </a:r>
            <a:r>
              <a:rPr lang="he-IL" sz="5500" u="sng" dirty="0">
                <a:solidFill>
                  <a:schemeClr val="tx1"/>
                </a:solidFill>
                <a:effectLst>
                  <a:outerShdw sx="0" sy="0">
                    <a:srgbClr val="000000"/>
                  </a:outerShdw>
                </a:effectLst>
                <a:latin typeface="David" panose="020E0502060401010101" pitchFamily="34" charset="-79"/>
                <a:cs typeface="David" panose="020E0502060401010101" pitchFamily="34" charset="-79"/>
              </a:rPr>
              <a:t>הכנסה לפי סעיף 2(1) </a:t>
            </a:r>
            <a:r>
              <a:rPr lang="he-IL" sz="5500" u="sng" dirty="0" smtClean="0">
                <a:solidFill>
                  <a:schemeClr val="tx1"/>
                </a:solidFill>
                <a:effectLst>
                  <a:outerShdw sx="0" sy="0">
                    <a:srgbClr val="000000"/>
                  </a:outerShdw>
                </a:effectLst>
                <a:latin typeface="David" panose="020E0502060401010101" pitchFamily="34" charset="-79"/>
                <a:cs typeface="David" panose="020E0502060401010101" pitchFamily="34" charset="-79"/>
              </a:rPr>
              <a:t>לפקודה</a:t>
            </a:r>
            <a:r>
              <a:rPr lang="he-IL" sz="5500" dirty="0" smtClean="0">
                <a:solidFill>
                  <a:schemeClr val="tx1"/>
                </a:solidFill>
                <a:effectLst>
                  <a:outerShdw sx="0" sy="0">
                    <a:srgbClr val="000000"/>
                  </a:outerShdw>
                </a:effectLst>
                <a:latin typeface="David" panose="020E0502060401010101" pitchFamily="34" charset="-79"/>
                <a:cs typeface="David" panose="020E0502060401010101" pitchFamily="34" charset="-79"/>
              </a:rPr>
              <a:t>"</a:t>
            </a:r>
            <a:r>
              <a:rPr lang="he-IL" sz="5400" dirty="0" smtClean="0">
                <a:solidFill>
                  <a:schemeClr val="tx1"/>
                </a:solidFill>
                <a:effectLst>
                  <a:outerShdw sx="0" sy="0">
                    <a:srgbClr val="000000"/>
                  </a:outerShdw>
                </a:effectLst>
                <a:latin typeface="David" panose="020E0502060401010101" pitchFamily="34" charset="-79"/>
                <a:cs typeface="David" panose="020E0502060401010101" pitchFamily="34" charset="-79"/>
              </a:rPr>
              <a:t>.</a:t>
            </a:r>
          </a:p>
          <a:p>
            <a:pPr marL="342900" indent="-342900" algn="just" fontAlgn="base">
              <a:buFont typeface="Wingdings 3" charset="2"/>
              <a:buChar char=""/>
            </a:pPr>
            <a:r>
              <a:rPr lang="he-IL" sz="5500" b="1" u="sng" dirty="0" smtClean="0">
                <a:solidFill>
                  <a:schemeClr val="tx1"/>
                </a:solidFill>
                <a:effectLst>
                  <a:outerShdw sx="0" sy="0">
                    <a:srgbClr val="000000"/>
                  </a:outerShdw>
                </a:effectLst>
                <a:latin typeface="David" panose="020E0502060401010101" pitchFamily="34" charset="-79"/>
                <a:cs typeface="David" panose="020E0502060401010101" pitchFamily="34" charset="-79"/>
              </a:rPr>
              <a:t>סע</a:t>
            </a:r>
            <a:r>
              <a:rPr lang="en-US" sz="5500" b="1" u="sng" dirty="0" smtClean="0">
                <a:solidFill>
                  <a:schemeClr val="tx1"/>
                </a:solidFill>
                <a:effectLst>
                  <a:outerShdw sx="0" sy="0">
                    <a:srgbClr val="000000"/>
                  </a:outerShdw>
                </a:effectLst>
                <a:latin typeface="David" panose="020E0502060401010101" pitchFamily="34" charset="-79"/>
                <a:cs typeface="David" panose="020E0502060401010101" pitchFamily="34" charset="-79"/>
              </a:rPr>
              <a:t>'</a:t>
            </a:r>
            <a:r>
              <a:rPr lang="he-IL" sz="5500" b="1" u="sng" dirty="0" smtClean="0">
                <a:solidFill>
                  <a:schemeClr val="tx1"/>
                </a:solidFill>
                <a:effectLst>
                  <a:outerShdw sx="0" sy="0">
                    <a:srgbClr val="000000"/>
                  </a:outerShdw>
                </a:effectLst>
                <a:latin typeface="David" panose="020E0502060401010101" pitchFamily="34" charset="-79"/>
                <a:cs typeface="David" panose="020E0502060401010101" pitchFamily="34" charset="-79"/>
              </a:rPr>
              <a:t> 2(1) לפקודת מס הכנסה</a:t>
            </a:r>
            <a:r>
              <a:rPr lang="he-IL" sz="5500" dirty="0" smtClean="0">
                <a:solidFill>
                  <a:schemeClr val="tx1"/>
                </a:solidFill>
                <a:effectLst>
                  <a:outerShdw sx="0" sy="0">
                    <a:srgbClr val="000000"/>
                  </a:outerShdw>
                </a:effectLst>
                <a:latin typeface="David" panose="020E0502060401010101" pitchFamily="34" charset="-79"/>
                <a:cs typeface="David" panose="020E0502060401010101" pitchFamily="34" charset="-79"/>
              </a:rPr>
              <a:t>: "</a:t>
            </a:r>
            <a:r>
              <a:rPr lang="he-IL" sz="55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השתכרות </a:t>
            </a:r>
            <a:r>
              <a:rPr lang="he-IL" sz="5500" b="1" dirty="0">
                <a:solidFill>
                  <a:schemeClr val="tx1"/>
                </a:solidFill>
                <a:effectLst>
                  <a:outerShdw sx="0" sy="0">
                    <a:srgbClr val="000000"/>
                  </a:outerShdw>
                </a:effectLst>
                <a:latin typeface="David" panose="020E0502060401010101" pitchFamily="34" charset="-79"/>
                <a:cs typeface="David" panose="020E0502060401010101" pitchFamily="34" charset="-79"/>
              </a:rPr>
              <a:t>או ריווח מכל עסק או משלח-יד שעסקו בו תקופת זמן כלשהי, או </a:t>
            </a:r>
            <a:r>
              <a:rPr lang="he-IL" sz="55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מעסקה </a:t>
            </a:r>
            <a:r>
              <a:rPr lang="he-IL" sz="5500" b="1" dirty="0">
                <a:solidFill>
                  <a:schemeClr val="tx1"/>
                </a:solidFill>
                <a:effectLst>
                  <a:outerShdw sx="0" sy="0">
                    <a:srgbClr val="000000"/>
                  </a:outerShdw>
                </a:effectLst>
                <a:latin typeface="David" panose="020E0502060401010101" pitchFamily="34" charset="-79"/>
                <a:cs typeface="David" panose="020E0502060401010101" pitchFamily="34" charset="-79"/>
              </a:rPr>
              <a:t>או מעסק אקראי בעלי אופי </a:t>
            </a:r>
            <a:r>
              <a:rPr lang="he-IL" sz="55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מסחרי</a:t>
            </a:r>
            <a:r>
              <a:rPr lang="he-IL" sz="5500" dirty="0" smtClean="0">
                <a:solidFill>
                  <a:schemeClr val="tx1"/>
                </a:solidFill>
                <a:effectLst>
                  <a:outerShdw sx="0" sy="0">
                    <a:srgbClr val="000000"/>
                  </a:outerShdw>
                </a:effectLst>
                <a:latin typeface="David" panose="020E0502060401010101" pitchFamily="34" charset="-79"/>
                <a:cs typeface="David" panose="020E0502060401010101" pitchFamily="34" charset="-79"/>
              </a:rPr>
              <a:t>".</a:t>
            </a:r>
            <a:endParaRPr lang="he-IL" sz="5500"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marL="342900" indent="-342900" algn="just" fontAlgn="base">
              <a:buFont typeface="Wingdings 3" charset="2"/>
              <a:buChar char=""/>
            </a:pPr>
            <a:r>
              <a:rPr lang="he-IL" sz="5500" b="1" u="sng" dirty="0" smtClean="0">
                <a:solidFill>
                  <a:schemeClr val="tx1"/>
                </a:solidFill>
                <a:effectLst>
                  <a:outerShdw sx="0" sy="0">
                    <a:srgbClr val="000000"/>
                  </a:outerShdw>
                </a:effectLst>
                <a:latin typeface="David" panose="020E0502060401010101" pitchFamily="34" charset="-79"/>
                <a:cs typeface="David" panose="020E0502060401010101" pitchFamily="34" charset="-79"/>
              </a:rPr>
              <a:t>הבחנה </a:t>
            </a:r>
            <a:r>
              <a:rPr lang="he-IL" sz="5500" b="1" u="sng" dirty="0">
                <a:solidFill>
                  <a:schemeClr val="tx1"/>
                </a:solidFill>
                <a:effectLst>
                  <a:outerShdw sx="0" sy="0">
                    <a:srgbClr val="000000"/>
                  </a:outerShdw>
                </a:effectLst>
                <a:latin typeface="David" panose="020E0502060401010101" pitchFamily="34" charset="-79"/>
                <a:cs typeface="David" panose="020E0502060401010101" pitchFamily="34" charset="-79"/>
              </a:rPr>
              <a:t>בין פעילות עסקית </a:t>
            </a:r>
            <a:r>
              <a:rPr lang="he-IL" sz="5500" b="1" u="sng" dirty="0" smtClean="0">
                <a:solidFill>
                  <a:schemeClr val="tx1"/>
                </a:solidFill>
                <a:effectLst>
                  <a:outerShdw sx="0" sy="0">
                    <a:srgbClr val="000000"/>
                  </a:outerShdw>
                </a:effectLst>
                <a:latin typeface="David" panose="020E0502060401010101" pitchFamily="34" charset="-79"/>
                <a:cs typeface="David" panose="020E0502060401010101" pitchFamily="34" charset="-79"/>
              </a:rPr>
              <a:t>לבין פעילות פסיבית/הונית</a:t>
            </a:r>
            <a:r>
              <a:rPr lang="he-IL" sz="5500" dirty="0" smtClean="0">
                <a:solidFill>
                  <a:schemeClr val="tx1"/>
                </a:solidFill>
                <a:effectLst>
                  <a:outerShdw sx="0" sy="0">
                    <a:srgbClr val="000000"/>
                  </a:outerShdw>
                </a:effectLst>
                <a:latin typeface="David" panose="020E0502060401010101" pitchFamily="34" charset="-79"/>
                <a:cs typeface="David" panose="020E0502060401010101" pitchFamily="34" charset="-79"/>
              </a:rPr>
              <a:t> - הפעילות </a:t>
            </a:r>
            <a:r>
              <a:rPr lang="he-IL" sz="5500" dirty="0">
                <a:solidFill>
                  <a:schemeClr val="tx1"/>
                </a:solidFill>
                <a:effectLst>
                  <a:outerShdw sx="0" sy="0">
                    <a:srgbClr val="000000"/>
                  </a:outerShdw>
                </a:effectLst>
                <a:latin typeface="David" panose="020E0502060401010101" pitchFamily="34" charset="-79"/>
                <a:cs typeface="David" panose="020E0502060401010101" pitchFamily="34" charset="-79"/>
              </a:rPr>
              <a:t>ה"עסקית" </a:t>
            </a:r>
            <a:r>
              <a:rPr lang="he-IL" sz="5500" dirty="0" smtClean="0">
                <a:solidFill>
                  <a:schemeClr val="tx1"/>
                </a:solidFill>
                <a:effectLst>
                  <a:outerShdw sx="0" sy="0">
                    <a:srgbClr val="000000"/>
                  </a:outerShdw>
                </a:effectLst>
                <a:latin typeface="David" panose="020E0502060401010101" pitchFamily="34" charset="-79"/>
                <a:cs typeface="David" panose="020E0502060401010101" pitchFamily="34" charset="-79"/>
              </a:rPr>
              <a:t>מתאפיינת </a:t>
            </a:r>
            <a:r>
              <a:rPr lang="he-IL" sz="5500" dirty="0">
                <a:solidFill>
                  <a:schemeClr val="tx1"/>
                </a:solidFill>
                <a:effectLst>
                  <a:outerShdw sx="0" sy="0">
                    <a:srgbClr val="000000"/>
                  </a:outerShdw>
                </a:effectLst>
                <a:latin typeface="David" panose="020E0502060401010101" pitchFamily="34" charset="-79"/>
                <a:cs typeface="David" panose="020E0502060401010101" pitchFamily="34" charset="-79"/>
              </a:rPr>
              <a:t>בפעילות ממשית, נמשכת </a:t>
            </a:r>
            <a:r>
              <a:rPr lang="he-IL" sz="5500" dirty="0" smtClean="0">
                <a:solidFill>
                  <a:schemeClr val="tx1"/>
                </a:solidFill>
                <a:effectLst>
                  <a:outerShdw sx="0" sy="0">
                    <a:srgbClr val="000000"/>
                  </a:outerShdw>
                </a:effectLst>
                <a:latin typeface="David" panose="020E0502060401010101" pitchFamily="34" charset="-79"/>
                <a:cs typeface="David" panose="020E0502060401010101" pitchFamily="34" charset="-79"/>
              </a:rPr>
              <a:t>ושיטתית </a:t>
            </a:r>
            <a:r>
              <a:rPr lang="he-IL" sz="5500" dirty="0">
                <a:solidFill>
                  <a:schemeClr val="tx1"/>
                </a:solidFill>
                <a:effectLst>
                  <a:outerShdw sx="0" sy="0">
                    <a:srgbClr val="000000"/>
                  </a:outerShdw>
                </a:effectLst>
                <a:latin typeface="David" panose="020E0502060401010101" pitchFamily="34" charset="-79"/>
                <a:cs typeface="David" panose="020E0502060401010101" pitchFamily="34" charset="-79"/>
              </a:rPr>
              <a:t>ולהפקתה </a:t>
            </a:r>
            <a:r>
              <a:rPr lang="he-IL" sz="5500" dirty="0" smtClean="0">
                <a:solidFill>
                  <a:schemeClr val="tx1"/>
                </a:solidFill>
                <a:effectLst>
                  <a:outerShdw sx="0" sy="0">
                    <a:srgbClr val="000000"/>
                  </a:outerShdw>
                </a:effectLst>
                <a:latin typeface="David" panose="020E0502060401010101" pitchFamily="34" charset="-79"/>
                <a:cs typeface="David" panose="020E0502060401010101" pitchFamily="34" charset="-79"/>
              </a:rPr>
              <a:t>נדרשת יגיעה 	אישית מצדו </a:t>
            </a:r>
            <a:r>
              <a:rPr lang="he-IL" sz="5500" dirty="0">
                <a:solidFill>
                  <a:schemeClr val="tx1"/>
                </a:solidFill>
                <a:effectLst>
                  <a:outerShdw sx="0" sy="0">
                    <a:srgbClr val="000000"/>
                  </a:outerShdw>
                </a:effectLst>
                <a:latin typeface="David" panose="020E0502060401010101" pitchFamily="34" charset="-79"/>
                <a:cs typeface="David" panose="020E0502060401010101" pitchFamily="34" charset="-79"/>
              </a:rPr>
              <a:t>של בעל העסק, עובדיו, </a:t>
            </a:r>
            <a:r>
              <a:rPr lang="he-IL" sz="5500" dirty="0" err="1">
                <a:solidFill>
                  <a:schemeClr val="tx1"/>
                </a:solidFill>
                <a:effectLst>
                  <a:outerShdw sx="0" sy="0">
                    <a:srgbClr val="000000"/>
                  </a:outerShdw>
                </a:effectLst>
                <a:latin typeface="David" panose="020E0502060401010101" pitchFamily="34" charset="-79"/>
                <a:cs typeface="David" panose="020E0502060401010101" pitchFamily="34" charset="-79"/>
              </a:rPr>
              <a:t>שלוחיו</a:t>
            </a:r>
            <a:r>
              <a:rPr lang="he-IL" sz="5500" dirty="0">
                <a:solidFill>
                  <a:schemeClr val="tx1"/>
                </a:solidFill>
                <a:effectLst>
                  <a:outerShdw sx="0" sy="0">
                    <a:srgbClr val="000000"/>
                  </a:outerShdw>
                </a:effectLst>
                <a:latin typeface="David" panose="020E0502060401010101" pitchFamily="34" charset="-79"/>
                <a:cs typeface="David" panose="020E0502060401010101" pitchFamily="34" charset="-79"/>
              </a:rPr>
              <a:t> </a:t>
            </a:r>
            <a:r>
              <a:rPr lang="he-IL" sz="5500" dirty="0" smtClean="0">
                <a:solidFill>
                  <a:schemeClr val="tx1"/>
                </a:solidFill>
                <a:effectLst>
                  <a:outerShdw sx="0" sy="0">
                    <a:srgbClr val="000000"/>
                  </a:outerShdw>
                </a:effectLst>
                <a:latin typeface="David" panose="020E0502060401010101" pitchFamily="34" charset="-79"/>
                <a:cs typeface="David" panose="020E0502060401010101" pitchFamily="34" charset="-79"/>
              </a:rPr>
              <a:t>או </a:t>
            </a:r>
            <a:r>
              <a:rPr lang="he-IL" sz="5500" dirty="0">
                <a:solidFill>
                  <a:schemeClr val="tx1"/>
                </a:solidFill>
                <a:effectLst>
                  <a:outerShdw sx="0" sy="0">
                    <a:srgbClr val="000000"/>
                  </a:outerShdw>
                </a:effectLst>
                <a:latin typeface="David" panose="020E0502060401010101" pitchFamily="34" charset="-79"/>
                <a:cs typeface="David" panose="020E0502060401010101" pitchFamily="34" charset="-79"/>
              </a:rPr>
              <a:t>אחרים מטעמו </a:t>
            </a:r>
            <a:r>
              <a:rPr lang="he-IL" sz="5500" dirty="0" smtClean="0">
                <a:solidFill>
                  <a:schemeClr val="tx1"/>
                </a:solidFill>
                <a:effectLst>
                  <a:outerShdw sx="0" sy="0">
                    <a:srgbClr val="000000"/>
                  </a:outerShdw>
                </a:effectLst>
                <a:latin typeface="David" panose="020E0502060401010101" pitchFamily="34" charset="-79"/>
                <a:cs typeface="David" panose="020E0502060401010101" pitchFamily="34" charset="-79"/>
              </a:rPr>
              <a:t>(</a:t>
            </a:r>
            <a:r>
              <a:rPr lang="he-IL" sz="5500" dirty="0">
                <a:solidFill>
                  <a:schemeClr val="tx1"/>
                </a:solidFill>
                <a:effectLst>
                  <a:outerShdw sx="0" sy="0">
                    <a:srgbClr val="000000"/>
                  </a:outerShdw>
                </a:effectLst>
                <a:latin typeface="David" panose="020E0502060401010101" pitchFamily="34" charset="-79"/>
                <a:cs typeface="David" panose="020E0502060401010101" pitchFamily="34" charset="-79"/>
              </a:rPr>
              <a:t>ע"א 10251/05 </a:t>
            </a:r>
            <a:r>
              <a:rPr lang="he-IL" sz="5500" b="1" dirty="0">
                <a:solidFill>
                  <a:schemeClr val="tx1"/>
                </a:solidFill>
                <a:effectLst>
                  <a:outerShdw sx="0" sy="0">
                    <a:srgbClr val="000000"/>
                  </a:outerShdw>
                </a:effectLst>
                <a:latin typeface="David" panose="020E0502060401010101" pitchFamily="34" charset="-79"/>
                <a:cs typeface="David" panose="020E0502060401010101" pitchFamily="34" charset="-79"/>
              </a:rPr>
              <a:t>ברשף </a:t>
            </a:r>
            <a:r>
              <a:rPr lang="he-IL" sz="55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אילת בע"מ </a:t>
            </a:r>
            <a:r>
              <a:rPr lang="he-IL" sz="5500" b="1" dirty="0">
                <a:solidFill>
                  <a:schemeClr val="tx1"/>
                </a:solidFill>
                <a:effectLst>
                  <a:outerShdw sx="0" sy="0">
                    <a:srgbClr val="000000"/>
                  </a:outerShdw>
                </a:effectLst>
                <a:latin typeface="David" panose="020E0502060401010101" pitchFamily="34" charset="-79"/>
                <a:cs typeface="David" panose="020E0502060401010101" pitchFamily="34" charset="-79"/>
              </a:rPr>
              <a:t>נ' פקיד שומה </a:t>
            </a:r>
            <a:r>
              <a:rPr lang="he-IL" sz="55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אילת</a:t>
            </a:r>
            <a:r>
              <a:rPr lang="he-IL" sz="5500" dirty="0">
                <a:solidFill>
                  <a:schemeClr val="tx1"/>
                </a:solidFill>
                <a:effectLst>
                  <a:outerShdw sx="0" sy="0">
                    <a:srgbClr val="000000"/>
                  </a:outerShdw>
                </a:effectLst>
                <a:latin typeface="David" panose="020E0502060401010101" pitchFamily="34" charset="-79"/>
                <a:cs typeface="David" panose="020E0502060401010101" pitchFamily="34" charset="-79"/>
              </a:rPr>
              <a:t>).</a:t>
            </a:r>
            <a:endParaRPr lang="en-US" sz="5500"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marL="342900" lvl="0" indent="-342900" algn="just" fontAlgn="base">
              <a:buFont typeface="Wingdings 3" charset="2"/>
              <a:buChar char=""/>
            </a:pPr>
            <a:r>
              <a:rPr lang="he-IL" sz="5500" b="1" u="sng" dirty="0" smtClean="0">
                <a:solidFill>
                  <a:schemeClr val="tx1"/>
                </a:solidFill>
                <a:effectLst>
                  <a:outerShdw sx="0" sy="0">
                    <a:srgbClr val="000000"/>
                  </a:outerShdw>
                </a:effectLst>
                <a:latin typeface="David" panose="020E0502060401010101" pitchFamily="34" charset="-79"/>
                <a:cs typeface="David" panose="020E0502060401010101" pitchFamily="34" charset="-79"/>
              </a:rPr>
              <a:t>מבחנים לפעילות עסקית</a:t>
            </a:r>
            <a:r>
              <a:rPr lang="he-IL" sz="5500" dirty="0" smtClean="0">
                <a:solidFill>
                  <a:schemeClr val="tx1"/>
                </a:solidFill>
                <a:effectLst>
                  <a:outerShdw sx="0" sy="0">
                    <a:srgbClr val="000000"/>
                  </a:outerShdw>
                </a:effectLst>
                <a:latin typeface="David" panose="020E0502060401010101" pitchFamily="34" charset="-79"/>
                <a:cs typeface="David" panose="020E0502060401010101" pitchFamily="34" charset="-79"/>
              </a:rPr>
              <a:t> -</a:t>
            </a:r>
            <a:r>
              <a:rPr lang="he-IL" sz="55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 </a:t>
            </a:r>
            <a:r>
              <a:rPr lang="he-IL" sz="5500" dirty="0" smtClean="0">
                <a:solidFill>
                  <a:schemeClr val="tx1"/>
                </a:solidFill>
                <a:effectLst>
                  <a:outerShdw sx="0" sy="0">
                    <a:srgbClr val="000000"/>
                  </a:outerShdw>
                </a:effectLst>
                <a:latin typeface="David" panose="020E0502060401010101" pitchFamily="34" charset="-79"/>
                <a:cs typeface="David" panose="020E0502060401010101" pitchFamily="34" charset="-79"/>
              </a:rPr>
              <a:t>	אופי </a:t>
            </a:r>
            <a:r>
              <a:rPr lang="he-IL" sz="5500" dirty="0">
                <a:solidFill>
                  <a:schemeClr val="tx1"/>
                </a:solidFill>
                <a:effectLst>
                  <a:outerShdw sx="0" sy="0">
                    <a:srgbClr val="000000"/>
                  </a:outerShdw>
                </a:effectLst>
                <a:latin typeface="David" panose="020E0502060401010101" pitchFamily="34" charset="-79"/>
                <a:cs typeface="David" panose="020E0502060401010101" pitchFamily="34" charset="-79"/>
              </a:rPr>
              <a:t>הנכס; </a:t>
            </a:r>
            <a:r>
              <a:rPr lang="he-IL" sz="5500" dirty="0" smtClean="0">
                <a:solidFill>
                  <a:schemeClr val="tx1"/>
                </a:solidFill>
                <a:effectLst>
                  <a:outerShdw sx="0" sy="0">
                    <a:srgbClr val="000000"/>
                  </a:outerShdw>
                </a:effectLst>
                <a:latin typeface="David" panose="020E0502060401010101" pitchFamily="34" charset="-79"/>
                <a:cs typeface="David" panose="020E0502060401010101" pitchFamily="34" charset="-79"/>
              </a:rPr>
              <a:t>תדירות </a:t>
            </a:r>
            <a:r>
              <a:rPr lang="he-IL" sz="5500" dirty="0">
                <a:solidFill>
                  <a:schemeClr val="tx1"/>
                </a:solidFill>
                <a:effectLst>
                  <a:outerShdw sx="0" sy="0">
                    <a:srgbClr val="000000"/>
                  </a:outerShdw>
                </a:effectLst>
                <a:latin typeface="David" panose="020E0502060401010101" pitchFamily="34" charset="-79"/>
                <a:cs typeface="David" panose="020E0502060401010101" pitchFamily="34" charset="-79"/>
              </a:rPr>
              <a:t>הפעילות; </a:t>
            </a:r>
            <a:r>
              <a:rPr lang="he-IL" sz="5500" dirty="0" smtClean="0">
                <a:solidFill>
                  <a:schemeClr val="tx1"/>
                </a:solidFill>
                <a:effectLst>
                  <a:outerShdw sx="0" sy="0">
                    <a:srgbClr val="000000"/>
                  </a:outerShdw>
                </a:effectLst>
                <a:latin typeface="David" panose="020E0502060401010101" pitchFamily="34" charset="-79"/>
                <a:cs typeface="David" panose="020E0502060401010101" pitchFamily="34" charset="-79"/>
              </a:rPr>
              <a:t>סיכון </a:t>
            </a:r>
            <a:r>
              <a:rPr lang="he-IL" sz="5500" dirty="0">
                <a:solidFill>
                  <a:schemeClr val="tx1"/>
                </a:solidFill>
                <a:effectLst>
                  <a:outerShdw sx="0" sy="0">
                    <a:srgbClr val="000000"/>
                  </a:outerShdw>
                </a:effectLst>
                <a:latin typeface="David" panose="020E0502060401010101" pitchFamily="34" charset="-79"/>
                <a:cs typeface="David" panose="020E0502060401010101" pitchFamily="34" charset="-79"/>
              </a:rPr>
              <a:t>עסקי; </a:t>
            </a:r>
            <a:r>
              <a:rPr lang="he-IL" sz="5500" dirty="0" smtClean="0">
                <a:solidFill>
                  <a:schemeClr val="tx1"/>
                </a:solidFill>
                <a:effectLst>
                  <a:outerShdw sx="0" sy="0">
                    <a:srgbClr val="000000"/>
                  </a:outerShdw>
                </a:effectLst>
                <a:latin typeface="David" panose="020E0502060401010101" pitchFamily="34" charset="-79"/>
                <a:cs typeface="David" panose="020E0502060401010101" pitchFamily="34" charset="-79"/>
              </a:rPr>
              <a:t>אופי </a:t>
            </a:r>
            <a:r>
              <a:rPr lang="he-IL" sz="5500" dirty="0">
                <a:solidFill>
                  <a:schemeClr val="tx1"/>
                </a:solidFill>
                <a:effectLst>
                  <a:outerShdw sx="0" sy="0">
                    <a:srgbClr val="000000"/>
                  </a:outerShdw>
                </a:effectLst>
                <a:latin typeface="David" panose="020E0502060401010101" pitchFamily="34" charset="-79"/>
                <a:cs typeface="David" panose="020E0502060401010101" pitchFamily="34" charset="-79"/>
              </a:rPr>
              <a:t>המימון; </a:t>
            </a:r>
            <a:r>
              <a:rPr lang="he-IL" sz="5500" dirty="0" smtClean="0">
                <a:solidFill>
                  <a:schemeClr val="tx1"/>
                </a:solidFill>
                <a:effectLst>
                  <a:outerShdw sx="0" sy="0">
                    <a:srgbClr val="000000"/>
                  </a:outerShdw>
                </a:effectLst>
                <a:latin typeface="David" panose="020E0502060401010101" pitchFamily="34" charset="-79"/>
                <a:cs typeface="David" panose="020E0502060401010101" pitchFamily="34" charset="-79"/>
              </a:rPr>
              <a:t>מנגנון </a:t>
            </a:r>
            <a:r>
              <a:rPr lang="he-IL" sz="5500" dirty="0">
                <a:solidFill>
                  <a:schemeClr val="tx1"/>
                </a:solidFill>
                <a:effectLst>
                  <a:outerShdw sx="0" sy="0">
                    <a:srgbClr val="000000"/>
                  </a:outerShdw>
                </a:effectLst>
                <a:latin typeface="David" panose="020E0502060401010101" pitchFamily="34" charset="-79"/>
                <a:cs typeface="David" panose="020E0502060401010101" pitchFamily="34" charset="-79"/>
              </a:rPr>
              <a:t>כלכלי - </a:t>
            </a:r>
            <a:r>
              <a:rPr lang="he-IL" sz="5500" dirty="0" smtClean="0">
                <a:solidFill>
                  <a:schemeClr val="tx1"/>
                </a:solidFill>
                <a:effectLst>
                  <a:outerShdw sx="0" sy="0">
                    <a:srgbClr val="000000"/>
                  </a:outerShdw>
                </a:effectLst>
                <a:latin typeface="David" panose="020E0502060401010101" pitchFamily="34" charset="-79"/>
                <a:cs typeface="David" panose="020E0502060401010101" pitchFamily="34" charset="-79"/>
              </a:rPr>
              <a:t>	פיתוח, טיפוח</a:t>
            </a:r>
            <a:r>
              <a:rPr lang="he-IL" sz="5500" dirty="0">
                <a:solidFill>
                  <a:schemeClr val="tx1"/>
                </a:solidFill>
                <a:effectLst>
                  <a:outerShdw sx="0" sy="0">
                    <a:srgbClr val="000000"/>
                  </a:outerShdw>
                </a:effectLst>
                <a:latin typeface="David" panose="020E0502060401010101" pitchFamily="34" charset="-79"/>
                <a:cs typeface="David" panose="020E0502060401010101" pitchFamily="34" charset="-79"/>
              </a:rPr>
              <a:t>, </a:t>
            </a:r>
            <a:r>
              <a:rPr lang="he-IL" sz="5500" dirty="0" smtClean="0">
                <a:solidFill>
                  <a:schemeClr val="tx1"/>
                </a:solidFill>
                <a:effectLst>
                  <a:outerShdw sx="0" sy="0">
                    <a:srgbClr val="000000"/>
                  </a:outerShdw>
                </a:effectLst>
                <a:latin typeface="David" panose="020E0502060401010101" pitchFamily="34" charset="-79"/>
                <a:cs typeface="David" panose="020E0502060401010101" pitchFamily="34" charset="-79"/>
              </a:rPr>
              <a:t>	יזמות ושיווק</a:t>
            </a:r>
            <a:r>
              <a:rPr lang="he-IL" sz="5500" dirty="0">
                <a:solidFill>
                  <a:schemeClr val="tx1"/>
                </a:solidFill>
                <a:effectLst>
                  <a:outerShdw sx="0" sy="0">
                    <a:srgbClr val="000000"/>
                  </a:outerShdw>
                </a:effectLst>
                <a:latin typeface="David" panose="020E0502060401010101" pitchFamily="34" charset="-79"/>
                <a:cs typeface="David" panose="020E0502060401010101" pitchFamily="34" charset="-79"/>
              </a:rPr>
              <a:t>; </a:t>
            </a:r>
            <a:r>
              <a:rPr lang="he-IL" sz="5500" dirty="0" smtClean="0">
                <a:solidFill>
                  <a:schemeClr val="tx1"/>
                </a:solidFill>
                <a:effectLst>
                  <a:outerShdw sx="0" sy="0">
                    <a:srgbClr val="000000"/>
                  </a:outerShdw>
                </a:effectLst>
                <a:latin typeface="David" panose="020E0502060401010101" pitchFamily="34" charset="-79"/>
                <a:cs typeface="David" panose="020E0502060401010101" pitchFamily="34" charset="-79"/>
              </a:rPr>
              <a:t>תקופת </a:t>
            </a:r>
            <a:r>
              <a:rPr lang="he-IL" sz="5500" dirty="0">
                <a:solidFill>
                  <a:schemeClr val="tx1"/>
                </a:solidFill>
                <a:effectLst>
                  <a:outerShdw sx="0" sy="0">
                    <a:srgbClr val="000000"/>
                  </a:outerShdw>
                </a:effectLst>
                <a:latin typeface="David" panose="020E0502060401010101" pitchFamily="34" charset="-79"/>
                <a:cs typeface="David" panose="020E0502060401010101" pitchFamily="34" charset="-79"/>
              </a:rPr>
              <a:t>ההחזקה בנכס; </a:t>
            </a:r>
            <a:r>
              <a:rPr lang="he-IL" sz="5500" dirty="0" smtClean="0">
                <a:solidFill>
                  <a:schemeClr val="tx1"/>
                </a:solidFill>
                <a:effectLst>
                  <a:outerShdw sx="0" sy="0">
                    <a:srgbClr val="000000"/>
                  </a:outerShdw>
                </a:effectLst>
                <a:latin typeface="David" panose="020E0502060401010101" pitchFamily="34" charset="-79"/>
                <a:cs typeface="David" panose="020E0502060401010101" pitchFamily="34" charset="-79"/>
              </a:rPr>
              <a:t>בקיאות </a:t>
            </a:r>
            <a:r>
              <a:rPr lang="he-IL" sz="5500" dirty="0">
                <a:solidFill>
                  <a:schemeClr val="tx1"/>
                </a:solidFill>
                <a:effectLst>
                  <a:outerShdw sx="0" sy="0">
                    <a:srgbClr val="000000"/>
                  </a:outerShdw>
                </a:effectLst>
                <a:latin typeface="David" panose="020E0502060401010101" pitchFamily="34" charset="-79"/>
                <a:cs typeface="David" panose="020E0502060401010101" pitchFamily="34" charset="-79"/>
              </a:rPr>
              <a:t>מצד </a:t>
            </a:r>
            <a:r>
              <a:rPr lang="he-IL" sz="5500" dirty="0" smtClean="0">
                <a:solidFill>
                  <a:schemeClr val="tx1"/>
                </a:solidFill>
                <a:effectLst>
                  <a:outerShdw sx="0" sy="0">
                    <a:srgbClr val="000000"/>
                  </a:outerShdw>
                </a:effectLst>
                <a:latin typeface="David" panose="020E0502060401010101" pitchFamily="34" charset="-79"/>
                <a:cs typeface="David" panose="020E0502060401010101" pitchFamily="34" charset="-79"/>
              </a:rPr>
              <a:t>הנישום בתחום </a:t>
            </a:r>
            <a:r>
              <a:rPr lang="he-IL" sz="5500" dirty="0">
                <a:solidFill>
                  <a:schemeClr val="tx1"/>
                </a:solidFill>
                <a:effectLst>
                  <a:outerShdw sx="0" sy="0">
                    <a:srgbClr val="000000"/>
                  </a:outerShdw>
                </a:effectLst>
                <a:latin typeface="David" panose="020E0502060401010101" pitchFamily="34" charset="-79"/>
                <a:cs typeface="David" panose="020E0502060401010101" pitchFamily="34" charset="-79"/>
              </a:rPr>
              <a:t>הכלכלי בו מתבצעת </a:t>
            </a:r>
            <a:r>
              <a:rPr lang="he-IL" sz="5500" dirty="0" smtClean="0">
                <a:solidFill>
                  <a:schemeClr val="tx1"/>
                </a:solidFill>
                <a:effectLst>
                  <a:outerShdw sx="0" sy="0">
                    <a:srgbClr val="000000"/>
                  </a:outerShdw>
                </a:effectLst>
                <a:latin typeface="David" panose="020E0502060401010101" pitchFamily="34" charset="-79"/>
                <a:cs typeface="David" panose="020E0502060401010101" pitchFamily="34" charset="-79"/>
              </a:rPr>
              <a:t>העסקה</a:t>
            </a:r>
            <a:r>
              <a:rPr lang="he-IL" sz="5500" dirty="0">
                <a:solidFill>
                  <a:schemeClr val="tx1"/>
                </a:solidFill>
                <a:effectLst>
                  <a:outerShdw sx="0" sy="0">
                    <a:srgbClr val="000000"/>
                  </a:outerShdw>
                </a:effectLst>
                <a:latin typeface="David" panose="020E0502060401010101" pitchFamily="34" charset="-79"/>
                <a:cs typeface="David" panose="020E0502060401010101" pitchFamily="34" charset="-79"/>
              </a:rPr>
              <a:t>; </a:t>
            </a:r>
            <a:r>
              <a:rPr lang="he-IL" sz="5500" dirty="0" smtClean="0">
                <a:solidFill>
                  <a:schemeClr val="tx1"/>
                </a:solidFill>
                <a:effectLst>
                  <a:outerShdw sx="0" sy="0">
                    <a:srgbClr val="000000"/>
                  </a:outerShdw>
                </a:effectLst>
                <a:latin typeface="David" panose="020E0502060401010101" pitchFamily="34" charset="-79"/>
                <a:cs typeface="David" panose="020E0502060401010101" pitchFamily="34" charset="-79"/>
              </a:rPr>
              <a:t>פעילות </a:t>
            </a:r>
            <a:r>
              <a:rPr lang="he-IL" sz="5500" dirty="0">
                <a:solidFill>
                  <a:schemeClr val="tx1"/>
                </a:solidFill>
                <a:effectLst>
                  <a:outerShdw sx="0" sy="0">
                    <a:srgbClr val="000000"/>
                  </a:outerShdw>
                </a:effectLst>
                <a:latin typeface="David" panose="020E0502060401010101" pitchFamily="34" charset="-79"/>
                <a:cs typeface="David" panose="020E0502060401010101" pitchFamily="34" charset="-79"/>
              </a:rPr>
              <a:t>קבועה ומתמשכת; </a:t>
            </a:r>
            <a:r>
              <a:rPr lang="he-IL" sz="5500" dirty="0" smtClean="0">
                <a:solidFill>
                  <a:schemeClr val="tx1"/>
                </a:solidFill>
                <a:effectLst>
                  <a:outerShdw sx="0" sy="0">
                    <a:srgbClr val="000000"/>
                  </a:outerShdw>
                </a:effectLst>
                <a:latin typeface="David" panose="020E0502060401010101" pitchFamily="34" charset="-79"/>
                <a:cs typeface="David" panose="020E0502060401010101" pitchFamily="34" charset="-79"/>
              </a:rPr>
              <a:t>היקף </a:t>
            </a:r>
            <a:r>
              <a:rPr lang="he-IL" sz="5500" dirty="0">
                <a:solidFill>
                  <a:schemeClr val="tx1"/>
                </a:solidFill>
                <a:effectLst>
                  <a:outerShdw sx="0" sy="0">
                    <a:srgbClr val="000000"/>
                  </a:outerShdw>
                </a:effectLst>
                <a:latin typeface="David" panose="020E0502060401010101" pitchFamily="34" charset="-79"/>
                <a:cs typeface="David" panose="020E0502060401010101" pitchFamily="34" charset="-79"/>
              </a:rPr>
              <a:t>כספי </a:t>
            </a:r>
            <a:r>
              <a:rPr lang="he-IL" sz="5500" dirty="0" smtClean="0">
                <a:solidFill>
                  <a:schemeClr val="tx1"/>
                </a:solidFill>
                <a:effectLst>
                  <a:outerShdw sx="0" sy="0">
                    <a:srgbClr val="000000"/>
                  </a:outerShdw>
                </a:effectLst>
                <a:latin typeface="David" panose="020E0502060401010101" pitchFamily="34" charset="-79"/>
                <a:cs typeface="David" panose="020E0502060401010101" pitchFamily="34" charset="-79"/>
              </a:rPr>
              <a:t>	נרחב</a:t>
            </a:r>
            <a:r>
              <a:rPr lang="he-IL" sz="5500" dirty="0">
                <a:solidFill>
                  <a:schemeClr val="tx1"/>
                </a:solidFill>
                <a:effectLst>
                  <a:outerShdw sx="0" sy="0">
                    <a:srgbClr val="000000"/>
                  </a:outerShdw>
                </a:effectLst>
                <a:latin typeface="David" panose="020E0502060401010101" pitchFamily="34" charset="-79"/>
                <a:cs typeface="David" panose="020E0502060401010101" pitchFamily="34" charset="-79"/>
              </a:rPr>
              <a:t>; </a:t>
            </a:r>
            <a:r>
              <a:rPr lang="he-IL" sz="5500" dirty="0" smtClean="0">
                <a:solidFill>
                  <a:schemeClr val="tx1"/>
                </a:solidFill>
                <a:effectLst>
                  <a:outerShdw sx="0" sy="0">
                    <a:srgbClr val="000000"/>
                  </a:outerShdw>
                </a:effectLst>
                <a:latin typeface="David" panose="020E0502060401010101" pitchFamily="34" charset="-79"/>
                <a:cs typeface="David" panose="020E0502060401010101" pitchFamily="34" charset="-79"/>
              </a:rPr>
              <a:t>מבחן </a:t>
            </a:r>
            <a:r>
              <a:rPr lang="he-IL" sz="5500" dirty="0">
                <a:solidFill>
                  <a:schemeClr val="tx1"/>
                </a:solidFill>
                <a:effectLst>
                  <a:outerShdw sx="0" sy="0">
                    <a:srgbClr val="000000"/>
                  </a:outerShdw>
                </a:effectLst>
                <a:latin typeface="David" panose="020E0502060401010101" pitchFamily="34" charset="-79"/>
                <a:cs typeface="David" panose="020E0502060401010101" pitchFamily="34" charset="-79"/>
              </a:rPr>
              <a:t>הנסיבות </a:t>
            </a:r>
            <a:r>
              <a:rPr lang="he-IL" sz="5500" dirty="0" smtClean="0">
                <a:solidFill>
                  <a:schemeClr val="tx1"/>
                </a:solidFill>
                <a:effectLst>
                  <a:outerShdw sx="0" sy="0">
                    <a:srgbClr val="000000"/>
                  </a:outerShdw>
                </a:effectLst>
                <a:latin typeface="David" panose="020E0502060401010101" pitchFamily="34" charset="-79"/>
                <a:cs typeface="David" panose="020E0502060401010101" pitchFamily="34" charset="-79"/>
              </a:rPr>
              <a:t>המיוחדות.</a:t>
            </a:r>
            <a:endParaRPr lang="he-IL" sz="5500"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marL="342900" indent="-342900" algn="just" fontAlgn="base">
              <a:buFont typeface="Wingdings 3" charset="2"/>
              <a:buChar char=""/>
            </a:pPr>
            <a:endParaRPr lang="he-IL" sz="5400" dirty="0" smtClean="0">
              <a:solidFill>
                <a:schemeClr val="tx1"/>
              </a:solidFill>
              <a:effectLst>
                <a:outerShdw sx="0" sy="0">
                  <a:srgbClr val="000000"/>
                </a:outerShdw>
              </a:effectLst>
              <a:latin typeface="David" panose="020E0502060401010101" pitchFamily="34" charset="-79"/>
              <a:cs typeface="David" panose="020E0502060401010101" pitchFamily="34" charset="-79"/>
            </a:endParaRPr>
          </a:p>
          <a:p>
            <a:pPr marL="342900" indent="-342900" algn="just" fontAlgn="base">
              <a:buFont typeface="Wingdings 3" charset="2"/>
              <a:buChar char=""/>
            </a:pPr>
            <a:endParaRPr lang="he-IL" sz="5400"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algn="just" fontAlgn="base"/>
            <a:endParaRPr lang="he-IL" sz="5200" b="1" u="sng" dirty="0">
              <a:solidFill>
                <a:schemeClr val="tx1"/>
              </a:solidFill>
              <a:effectLst>
                <a:outerShdw sx="0" sy="0">
                  <a:srgbClr val="000000"/>
                </a:outerShdw>
              </a:effectLst>
              <a:latin typeface="David" panose="020E0502060401010101" pitchFamily="34" charset="-79"/>
              <a:cs typeface="David" panose="020E0502060401010101" pitchFamily="34" charset="-79"/>
            </a:endParaRPr>
          </a:p>
        </p:txBody>
      </p:sp>
      <p:pic>
        <p:nvPicPr>
          <p:cNvPr id="3" name="תמונה 2"/>
          <p:cNvPicPr>
            <a:picLocks noChangeAspect="1"/>
          </p:cNvPicPr>
          <p:nvPr/>
        </p:nvPicPr>
        <p:blipFill>
          <a:blip r:embed="rId2"/>
          <a:stretch>
            <a:fillRect/>
          </a:stretch>
        </p:blipFill>
        <p:spPr>
          <a:xfrm>
            <a:off x="113271" y="92833"/>
            <a:ext cx="2153780" cy="903945"/>
          </a:xfrm>
          <a:prstGeom prst="rect">
            <a:avLst/>
          </a:prstGeom>
        </p:spPr>
      </p:pic>
    </p:spTree>
    <p:extLst>
      <p:ext uri="{BB962C8B-B14F-4D97-AF65-F5344CB8AC3E}">
        <p14:creationId xmlns:p14="http://schemas.microsoft.com/office/powerpoint/2010/main" val="11550881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a:spLocks noGrp="1"/>
          </p:cNvSpPr>
          <p:nvPr>
            <p:ph type="subTitle" idx="1"/>
          </p:nvPr>
        </p:nvSpPr>
        <p:spPr>
          <a:xfrm>
            <a:off x="1288879" y="807651"/>
            <a:ext cx="9144000" cy="5784850"/>
          </a:xfrm>
        </p:spPr>
        <p:txBody>
          <a:bodyPr>
            <a:normAutofit fontScale="77500" lnSpcReduction="20000"/>
          </a:bodyPr>
          <a:lstStyle/>
          <a:p>
            <a:pPr lvl="0" algn="ctr" fontAlgn="base"/>
            <a:r>
              <a:rPr lang="he-IL" sz="4600" b="1" u="sng" dirty="0" smtClean="0">
                <a:latin typeface="David" panose="020E0502060401010101" pitchFamily="34" charset="-79"/>
                <a:cs typeface="David" panose="020E0502060401010101" pitchFamily="34" charset="-79"/>
              </a:rPr>
              <a:t>הקלות בניהול ספרים</a:t>
            </a:r>
            <a:endParaRPr lang="he-IL" sz="4600" b="1" dirty="0" smtClean="0">
              <a:effectLst>
                <a:outerShdw sx="0" sy="0">
                  <a:srgbClr val="000000"/>
                </a:outerShdw>
              </a:effectLst>
              <a:latin typeface="David" panose="020E0502060401010101" pitchFamily="34" charset="-79"/>
              <a:cs typeface="David" panose="020E0502060401010101" pitchFamily="34" charset="-79"/>
            </a:endParaRPr>
          </a:p>
          <a:p>
            <a:pPr marL="342900" lvl="1" indent="-342900" algn="just" fontAlgn="base">
              <a:lnSpc>
                <a:spcPct val="90000"/>
              </a:lnSpc>
              <a:buFont typeface="Wingdings 3" charset="2"/>
              <a:buChar char=""/>
            </a:pPr>
            <a:r>
              <a:rPr lang="he-IL" sz="3600" cap="all" dirty="0">
                <a:solidFill>
                  <a:schemeClr val="tx1"/>
                </a:solidFill>
                <a:effectLst>
                  <a:outerShdw sx="0" sy="0">
                    <a:srgbClr val="000000"/>
                  </a:outerShdw>
                </a:effectLst>
                <a:latin typeface="David" panose="020E0502060401010101" pitchFamily="34" charset="-79"/>
                <a:cs typeface="David" panose="020E0502060401010101" pitchFamily="34" charset="-79"/>
              </a:rPr>
              <a:t>סע' 130(א)(2) לפקודה קובע כי המנהל רשאי לאשר שינוי מההוראות החלות עליו בתנאים ולתקופה שיקבע. </a:t>
            </a:r>
            <a:endParaRPr lang="en-US" sz="3600" cap="all"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marL="342900" lvl="1" indent="-342900" algn="just" fontAlgn="base">
              <a:lnSpc>
                <a:spcPct val="90000"/>
              </a:lnSpc>
              <a:buFont typeface="Wingdings 3" charset="2"/>
              <a:buChar char=""/>
            </a:pPr>
            <a:r>
              <a:rPr lang="he-IL" sz="36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סע</a:t>
            </a:r>
            <a:r>
              <a:rPr lang="en-US" sz="36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a:t>
            </a:r>
            <a:r>
              <a:rPr lang="he-IL" sz="36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 3(א) להוראות </a:t>
            </a:r>
            <a:r>
              <a:rPr lang="he-IL" sz="3600" cap="all" dirty="0">
                <a:solidFill>
                  <a:schemeClr val="tx1"/>
                </a:solidFill>
                <a:effectLst>
                  <a:outerShdw sx="0" sy="0">
                    <a:srgbClr val="000000"/>
                  </a:outerShdw>
                </a:effectLst>
                <a:latin typeface="David" panose="020E0502060401010101" pitchFamily="34" charset="-79"/>
                <a:cs typeface="David" panose="020E0502060401010101" pitchFamily="34" charset="-79"/>
              </a:rPr>
              <a:t>ניהול </a:t>
            </a:r>
            <a:r>
              <a:rPr lang="he-IL" sz="36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ספרים- נישום רשאי לבקש הקלה בניהול מערכת חשבונות, </a:t>
            </a:r>
            <a:r>
              <a:rPr lang="he-IL" sz="3600" cap="all" dirty="0">
                <a:solidFill>
                  <a:schemeClr val="tx1"/>
                </a:solidFill>
                <a:effectLst>
                  <a:outerShdw sx="0" sy="0">
                    <a:srgbClr val="000000"/>
                  </a:outerShdw>
                </a:effectLst>
                <a:latin typeface="David" panose="020E0502060401010101" pitchFamily="34" charset="-79"/>
                <a:cs typeface="David" panose="020E0502060401010101" pitchFamily="34" charset="-79"/>
              </a:rPr>
              <a:t>וזאת מחמת "</a:t>
            </a:r>
            <a:r>
              <a:rPr lang="he-IL" sz="3600" b="1" cap="all" dirty="0">
                <a:solidFill>
                  <a:schemeClr val="tx1"/>
                </a:solidFill>
                <a:effectLst>
                  <a:outerShdw sx="0" sy="0">
                    <a:srgbClr val="000000"/>
                  </a:outerShdw>
                </a:effectLst>
                <a:latin typeface="David" panose="020E0502060401010101" pitchFamily="34" charset="-79"/>
                <a:cs typeface="David" panose="020E0502060401010101" pitchFamily="34" charset="-79"/>
              </a:rPr>
              <a:t>אופיו, היקפו או נסיבותיו </a:t>
            </a:r>
            <a:r>
              <a:rPr lang="he-IL" sz="3600" b="1" u="sng" cap="all" dirty="0">
                <a:solidFill>
                  <a:schemeClr val="tx1"/>
                </a:solidFill>
                <a:effectLst>
                  <a:outerShdw sx="0" sy="0">
                    <a:srgbClr val="000000"/>
                  </a:outerShdw>
                </a:effectLst>
                <a:latin typeface="David" panose="020E0502060401010101" pitchFamily="34" charset="-79"/>
                <a:cs typeface="David" panose="020E0502060401010101" pitchFamily="34" charset="-79"/>
              </a:rPr>
              <a:t>של עסקו</a:t>
            </a:r>
            <a:r>
              <a:rPr lang="he-IL" sz="36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a:t>
            </a:r>
            <a:endParaRPr lang="en-US" sz="3600" cap="all"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marL="342900" lvl="1" indent="-342900" algn="just" fontAlgn="base">
              <a:lnSpc>
                <a:spcPct val="90000"/>
              </a:lnSpc>
              <a:buFont typeface="Wingdings 3" charset="2"/>
              <a:buChar char=""/>
            </a:pPr>
            <a:r>
              <a:rPr lang="he-IL" sz="3600" u="sng"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אופן בקשת ההקלה</a:t>
            </a:r>
            <a:r>
              <a:rPr lang="he-IL" sz="36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 פניה </a:t>
            </a:r>
            <a:r>
              <a:rPr lang="he-IL" sz="3600" cap="all" dirty="0">
                <a:solidFill>
                  <a:schemeClr val="tx1"/>
                </a:solidFill>
                <a:effectLst>
                  <a:outerShdw sx="0" sy="0">
                    <a:srgbClr val="000000"/>
                  </a:outerShdw>
                </a:effectLst>
                <a:latin typeface="David" panose="020E0502060401010101" pitchFamily="34" charset="-79"/>
                <a:cs typeface="David" panose="020E0502060401010101" pitchFamily="34" charset="-79"/>
              </a:rPr>
              <a:t>מנומקת לפקיד השומה שבה יפורטו ההקלות המבוקשות</a:t>
            </a:r>
            <a:r>
              <a:rPr lang="he-IL" sz="36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a:t>
            </a:r>
            <a:endParaRPr lang="en-US" sz="3600" cap="all"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marL="342900" lvl="1" indent="-342900" algn="just" fontAlgn="base">
              <a:lnSpc>
                <a:spcPct val="90000"/>
              </a:lnSpc>
              <a:buFont typeface="Wingdings 3" charset="2"/>
              <a:buChar char=""/>
            </a:pPr>
            <a:r>
              <a:rPr lang="he-IL" sz="3600" cap="all" dirty="0">
                <a:solidFill>
                  <a:schemeClr val="tx1"/>
                </a:solidFill>
                <a:effectLst>
                  <a:outerShdw sx="0" sy="0">
                    <a:srgbClr val="000000"/>
                  </a:outerShdw>
                </a:effectLst>
                <a:latin typeface="David" panose="020E0502060401010101" pitchFamily="34" charset="-79"/>
                <a:cs typeface="David" panose="020E0502060401010101" pitchFamily="34" charset="-79"/>
              </a:rPr>
              <a:t>סע' 3(ב) </a:t>
            </a:r>
            <a:r>
              <a:rPr lang="he-IL" sz="36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להוראות ניהול ספרים:</a:t>
            </a:r>
          </a:p>
          <a:p>
            <a:pPr marL="0" lvl="1" algn="just" fontAlgn="base">
              <a:lnSpc>
                <a:spcPct val="90000"/>
              </a:lnSpc>
            </a:pPr>
            <a:r>
              <a:rPr lang="he-IL" sz="36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	1) בקשה להקלות שהוגשה לפחות 3 חודשים לפני תחילת שנת המס 	ולא התקבלה החלטה עד תחילת שנת המס- יראו אותה כמאושרת 	על-ידי פקיד השומה </a:t>
            </a:r>
            <a:r>
              <a:rPr lang="he-IL" sz="3600" cap="all" dirty="0">
                <a:solidFill>
                  <a:schemeClr val="tx1"/>
                </a:solidFill>
                <a:effectLst>
                  <a:outerShdw sx="0" sy="0">
                    <a:srgbClr val="000000"/>
                  </a:outerShdw>
                </a:effectLst>
                <a:latin typeface="David" panose="020E0502060401010101" pitchFamily="34" charset="-79"/>
                <a:cs typeface="David" panose="020E0502060401010101" pitchFamily="34" charset="-79"/>
              </a:rPr>
              <a:t>לאותה </a:t>
            </a:r>
            <a:r>
              <a:rPr lang="he-IL" sz="36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שנת </a:t>
            </a:r>
            <a:r>
              <a:rPr lang="he-IL" sz="3600" cap="all" dirty="0">
                <a:solidFill>
                  <a:schemeClr val="tx1"/>
                </a:solidFill>
                <a:effectLst>
                  <a:outerShdw sx="0" sy="0">
                    <a:srgbClr val="000000"/>
                  </a:outerShdw>
                </a:effectLst>
                <a:latin typeface="David" panose="020E0502060401010101" pitchFamily="34" charset="-79"/>
                <a:cs typeface="David" panose="020E0502060401010101" pitchFamily="34" charset="-79"/>
              </a:rPr>
              <a:t>מס בלבד. </a:t>
            </a:r>
            <a:endParaRPr lang="he-IL" sz="36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endParaRPr>
          </a:p>
          <a:p>
            <a:pPr marL="0" lvl="1" algn="just" fontAlgn="base">
              <a:lnSpc>
                <a:spcPct val="90000"/>
              </a:lnSpc>
            </a:pPr>
            <a:r>
              <a:rPr lang="he-IL" sz="36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	2) בקשה להקלות שהוגשה פחות </a:t>
            </a:r>
            <a:r>
              <a:rPr lang="he-IL" sz="3600" cap="all" dirty="0">
                <a:solidFill>
                  <a:schemeClr val="tx1"/>
                </a:solidFill>
                <a:effectLst>
                  <a:outerShdw sx="0" sy="0">
                    <a:srgbClr val="000000"/>
                  </a:outerShdw>
                </a:effectLst>
                <a:latin typeface="David" panose="020E0502060401010101" pitchFamily="34" charset="-79"/>
                <a:cs typeface="David" panose="020E0502060401010101" pitchFamily="34" charset="-79"/>
              </a:rPr>
              <a:t>מ- 3 חודשים לפני תום שנת </a:t>
            </a:r>
            <a:r>
              <a:rPr lang="he-IL" sz="36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	המס, 	ולא התקבלה החלטה תוך </a:t>
            </a:r>
            <a:r>
              <a:rPr lang="he-IL" sz="3600" cap="all" dirty="0">
                <a:solidFill>
                  <a:schemeClr val="tx1"/>
                </a:solidFill>
                <a:effectLst>
                  <a:outerShdw sx="0" sy="0">
                    <a:srgbClr val="000000"/>
                  </a:outerShdw>
                </a:effectLst>
                <a:latin typeface="David" panose="020E0502060401010101" pitchFamily="34" charset="-79"/>
                <a:cs typeface="David" panose="020E0502060401010101" pitchFamily="34" charset="-79"/>
              </a:rPr>
              <a:t>ארבעה חדשים מיום הגשת </a:t>
            </a:r>
            <a:r>
              <a:rPr lang="he-IL" sz="36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	הבקשה-	יראו אותה כמאושרת מתום ארבעת </a:t>
            </a:r>
            <a:r>
              <a:rPr lang="he-IL" sz="3600" cap="all" dirty="0">
                <a:solidFill>
                  <a:schemeClr val="tx1"/>
                </a:solidFill>
                <a:effectLst>
                  <a:outerShdw sx="0" sy="0">
                    <a:srgbClr val="000000"/>
                  </a:outerShdw>
                </a:effectLst>
                <a:latin typeface="David" panose="020E0502060401010101" pitchFamily="34" charset="-79"/>
                <a:cs typeface="David" panose="020E0502060401010101" pitchFamily="34" charset="-79"/>
              </a:rPr>
              <a:t>החדשים </a:t>
            </a:r>
            <a:r>
              <a:rPr lang="he-IL" sz="36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כאמור </a:t>
            </a:r>
            <a:r>
              <a:rPr lang="he-IL" sz="3600" cap="all" dirty="0">
                <a:solidFill>
                  <a:schemeClr val="tx1"/>
                </a:solidFill>
                <a:effectLst>
                  <a:outerShdw sx="0" sy="0">
                    <a:srgbClr val="000000"/>
                  </a:outerShdw>
                </a:effectLst>
                <a:latin typeface="David" panose="020E0502060401010101" pitchFamily="34" charset="-79"/>
                <a:cs typeface="David" panose="020E0502060401010101" pitchFamily="34" charset="-79"/>
              </a:rPr>
              <a:t>ועד תום </a:t>
            </a:r>
            <a:r>
              <a:rPr lang="he-IL" sz="36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	שנת </a:t>
            </a:r>
            <a:r>
              <a:rPr lang="he-IL" sz="3600" cap="all" dirty="0">
                <a:solidFill>
                  <a:schemeClr val="tx1"/>
                </a:solidFill>
                <a:effectLst>
                  <a:outerShdw sx="0" sy="0">
                    <a:srgbClr val="000000"/>
                  </a:outerShdw>
                </a:effectLst>
                <a:latin typeface="David" panose="020E0502060401010101" pitchFamily="34" charset="-79"/>
                <a:cs typeface="David" panose="020E0502060401010101" pitchFamily="34" charset="-79"/>
              </a:rPr>
              <a:t>המס.</a:t>
            </a:r>
            <a:endParaRPr lang="en-US" sz="3600" cap="all"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algn="just" fontAlgn="base">
              <a:lnSpc>
                <a:spcPct val="90000"/>
              </a:lnSpc>
            </a:pPr>
            <a:endParaRPr lang="en-US" sz="2200" b="1"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lvl="1" algn="just" fontAlgn="base"/>
            <a:endParaRPr lang="he-IL" sz="2200" dirty="0" smtClean="0">
              <a:effectLst>
                <a:outerShdw sx="0" sy="0">
                  <a:srgbClr val="000000"/>
                </a:outerShdw>
              </a:effectLst>
              <a:latin typeface="David" panose="020E0502060401010101" pitchFamily="34" charset="-79"/>
              <a:cs typeface="David" panose="020E0502060401010101" pitchFamily="34" charset="-79"/>
            </a:endParaRPr>
          </a:p>
          <a:p>
            <a:pPr lvl="1" algn="just" fontAlgn="base"/>
            <a:endParaRPr lang="he-IL" b="1" dirty="0">
              <a:latin typeface="David" panose="020E0502060401010101" pitchFamily="34" charset="-79"/>
              <a:cs typeface="David" panose="020E0502060401010101" pitchFamily="34" charset="-79"/>
            </a:endParaRPr>
          </a:p>
        </p:txBody>
      </p:sp>
      <p:pic>
        <p:nvPicPr>
          <p:cNvPr id="3" name="תמונה 2"/>
          <p:cNvPicPr>
            <a:picLocks noChangeAspect="1"/>
          </p:cNvPicPr>
          <p:nvPr/>
        </p:nvPicPr>
        <p:blipFill>
          <a:blip r:embed="rId2"/>
          <a:stretch>
            <a:fillRect/>
          </a:stretch>
        </p:blipFill>
        <p:spPr>
          <a:xfrm>
            <a:off x="137984" y="156806"/>
            <a:ext cx="2099496" cy="881162"/>
          </a:xfrm>
          <a:prstGeom prst="rect">
            <a:avLst/>
          </a:prstGeom>
        </p:spPr>
      </p:pic>
    </p:spTree>
    <p:extLst>
      <p:ext uri="{BB962C8B-B14F-4D97-AF65-F5344CB8AC3E}">
        <p14:creationId xmlns:p14="http://schemas.microsoft.com/office/powerpoint/2010/main" val="32965395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a:spLocks noGrp="1"/>
          </p:cNvSpPr>
          <p:nvPr>
            <p:ph type="subTitle" idx="1"/>
          </p:nvPr>
        </p:nvSpPr>
        <p:spPr>
          <a:xfrm>
            <a:off x="1692533" y="691412"/>
            <a:ext cx="9144000" cy="5784850"/>
          </a:xfrm>
        </p:spPr>
        <p:txBody>
          <a:bodyPr>
            <a:normAutofit lnSpcReduction="10000"/>
          </a:bodyPr>
          <a:lstStyle/>
          <a:p>
            <a:pPr lvl="0" algn="ctr" fontAlgn="base"/>
            <a:r>
              <a:rPr lang="he-IL" sz="4600" b="1" u="sng" dirty="0" smtClean="0">
                <a:latin typeface="David" panose="020E0502060401010101" pitchFamily="34" charset="-79"/>
                <a:cs typeface="David" panose="020E0502060401010101" pitchFamily="34" charset="-79"/>
              </a:rPr>
              <a:t>הקלות בניהול ספרים- המשך</a:t>
            </a:r>
            <a:endParaRPr lang="he-IL" sz="4600" b="1" dirty="0" smtClean="0">
              <a:effectLst>
                <a:outerShdw sx="0" sy="0">
                  <a:srgbClr val="000000"/>
                </a:outerShdw>
              </a:effectLst>
              <a:latin typeface="David" panose="020E0502060401010101" pitchFamily="34" charset="-79"/>
              <a:cs typeface="David" panose="020E0502060401010101" pitchFamily="34" charset="-79"/>
            </a:endParaRPr>
          </a:p>
          <a:p>
            <a:pPr marL="342900" lvl="1" indent="-342900" algn="just" fontAlgn="base">
              <a:lnSpc>
                <a:spcPct val="90000"/>
              </a:lnSpc>
              <a:buFont typeface="Wingdings 3" charset="2"/>
              <a:buChar char=""/>
            </a:pPr>
            <a:r>
              <a:rPr lang="he-IL" sz="36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על </a:t>
            </a:r>
            <a:r>
              <a:rPr lang="he-IL" sz="3600" cap="all" dirty="0">
                <a:solidFill>
                  <a:schemeClr val="tx1"/>
                </a:solidFill>
                <a:effectLst>
                  <a:outerShdw sx="0" sy="0">
                    <a:srgbClr val="000000"/>
                  </a:outerShdw>
                </a:effectLst>
                <a:latin typeface="David" panose="020E0502060401010101" pitchFamily="34" charset="-79"/>
                <a:cs typeface="David" panose="020E0502060401010101" pitchFamily="34" charset="-79"/>
              </a:rPr>
              <a:t>החלטת המנהל לדחות את הבקשה להקלה ניתן להגיש ערר </a:t>
            </a:r>
            <a:r>
              <a:rPr lang="he-IL" sz="3600" cap="all" dirty="0" err="1">
                <a:solidFill>
                  <a:schemeClr val="tx1"/>
                </a:solidFill>
                <a:effectLst>
                  <a:outerShdw sx="0" sy="0">
                    <a:srgbClr val="000000"/>
                  </a:outerShdw>
                </a:effectLst>
                <a:latin typeface="David" panose="020E0502060401010101" pitchFamily="34" charset="-79"/>
                <a:cs typeface="David" panose="020E0502060401010101" pitchFamily="34" charset="-79"/>
              </a:rPr>
              <a:t>לועדה</a:t>
            </a:r>
            <a:r>
              <a:rPr lang="he-IL" sz="3600" cap="all" dirty="0">
                <a:solidFill>
                  <a:schemeClr val="tx1"/>
                </a:solidFill>
                <a:effectLst>
                  <a:outerShdw sx="0" sy="0">
                    <a:srgbClr val="000000"/>
                  </a:outerShdw>
                </a:effectLst>
                <a:latin typeface="David" panose="020E0502060401010101" pitchFamily="34" charset="-79"/>
                <a:cs typeface="David" panose="020E0502060401010101" pitchFamily="34" charset="-79"/>
              </a:rPr>
              <a:t> לקבילות פנקסים תוך 3 חודשים.</a:t>
            </a:r>
            <a:endParaRPr lang="en-US" sz="3600" cap="all"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marL="342900" lvl="1" indent="-342900" algn="just" fontAlgn="base">
              <a:lnSpc>
                <a:spcPct val="90000"/>
              </a:lnSpc>
              <a:buFont typeface="Wingdings 3" charset="2"/>
              <a:buChar char=""/>
            </a:pPr>
            <a:endParaRPr lang="he-IL" sz="36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endParaRPr>
          </a:p>
          <a:p>
            <a:pPr marL="342900" lvl="1" indent="-342900" algn="just" fontAlgn="base">
              <a:lnSpc>
                <a:spcPct val="90000"/>
              </a:lnSpc>
              <a:buFont typeface="Wingdings 3" charset="2"/>
              <a:buChar char=""/>
            </a:pPr>
            <a:r>
              <a:rPr lang="he-IL" sz="36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סע</a:t>
            </a:r>
            <a:r>
              <a:rPr lang="he-IL" sz="3600" cap="all" dirty="0">
                <a:solidFill>
                  <a:schemeClr val="tx1"/>
                </a:solidFill>
                <a:effectLst>
                  <a:outerShdw sx="0" sy="0">
                    <a:srgbClr val="000000"/>
                  </a:outerShdw>
                </a:effectLst>
                <a:latin typeface="David" panose="020E0502060401010101" pitchFamily="34" charset="-79"/>
                <a:cs typeface="David" panose="020E0502060401010101" pitchFamily="34" charset="-79"/>
              </a:rPr>
              <a:t>' 130(א</a:t>
            </a:r>
            <a:r>
              <a:rPr lang="he-IL" sz="36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)(3) </a:t>
            </a:r>
            <a:r>
              <a:rPr lang="he-IL" sz="3600" cap="all" dirty="0">
                <a:solidFill>
                  <a:schemeClr val="tx1"/>
                </a:solidFill>
                <a:effectLst>
                  <a:outerShdw sx="0" sy="0">
                    <a:srgbClr val="000000"/>
                  </a:outerShdw>
                </a:effectLst>
                <a:latin typeface="David" panose="020E0502060401010101" pitchFamily="34" charset="-79"/>
                <a:cs typeface="David" panose="020E0502060401010101" pitchFamily="34" charset="-79"/>
              </a:rPr>
              <a:t>לפקודה </a:t>
            </a:r>
            <a:r>
              <a:rPr lang="he-IL" sz="36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 פטור מניהול ספרים לעסק זעיר בשל מצב גופני או נפשי או </a:t>
            </a:r>
            <a:r>
              <a:rPr lang="he-IL" sz="3600" cap="all" dirty="0" err="1" smtClean="0">
                <a:solidFill>
                  <a:schemeClr val="tx1"/>
                </a:solidFill>
                <a:effectLst>
                  <a:outerShdw sx="0" sy="0">
                    <a:srgbClr val="000000"/>
                  </a:outerShdw>
                </a:effectLst>
                <a:latin typeface="David" panose="020E0502060401010101" pitchFamily="34" charset="-79"/>
                <a:cs typeface="David" panose="020E0502060401010101" pitchFamily="34" charset="-79"/>
              </a:rPr>
              <a:t>אנאלפבתיות</a:t>
            </a:r>
            <a:r>
              <a:rPr lang="he-IL" sz="36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 "עוסק זעיר" מוגדר בצו מס הכנסה (קביעת בעל עסק זעיר), תשמ"ב- 1982.</a:t>
            </a:r>
            <a:endParaRPr lang="en-US" sz="3600" cap="all"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marL="342900" lvl="1" indent="-342900" algn="just" fontAlgn="base">
              <a:lnSpc>
                <a:spcPct val="90000"/>
              </a:lnSpc>
              <a:buFont typeface="Wingdings 3" charset="2"/>
              <a:buChar char=""/>
            </a:pPr>
            <a:endParaRPr lang="he-IL" sz="36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endParaRPr>
          </a:p>
          <a:p>
            <a:pPr marL="342900" lvl="1" indent="-342900" algn="just" fontAlgn="base">
              <a:lnSpc>
                <a:spcPct val="90000"/>
              </a:lnSpc>
              <a:buFont typeface="Wingdings 3" charset="2"/>
              <a:buChar char=""/>
            </a:pPr>
            <a:r>
              <a:rPr lang="he-IL" sz="36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חוזרי מס הכנסה 24/91 ו- 2/98- הפרוצדורה בטיפול </a:t>
            </a:r>
            <a:r>
              <a:rPr lang="he-IL" sz="3600" cap="all" dirty="0">
                <a:solidFill>
                  <a:schemeClr val="tx1"/>
                </a:solidFill>
                <a:effectLst>
                  <a:outerShdw sx="0" sy="0">
                    <a:srgbClr val="000000"/>
                  </a:outerShdw>
                </a:effectLst>
                <a:latin typeface="David" panose="020E0502060401010101" pitchFamily="34" charset="-79"/>
                <a:cs typeface="David" panose="020E0502060401010101" pitchFamily="34" charset="-79"/>
              </a:rPr>
              <a:t>בבקשות </a:t>
            </a:r>
            <a:r>
              <a:rPr lang="he-IL" sz="36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להקלות.</a:t>
            </a:r>
            <a:endParaRPr lang="en-US" sz="3600" cap="all"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algn="just" fontAlgn="base">
              <a:lnSpc>
                <a:spcPct val="90000"/>
              </a:lnSpc>
            </a:pPr>
            <a:endParaRPr lang="en-US" sz="2200" b="1"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lvl="1" algn="just" fontAlgn="base"/>
            <a:endParaRPr lang="he-IL" sz="2200" dirty="0" smtClean="0">
              <a:effectLst>
                <a:outerShdw sx="0" sy="0">
                  <a:srgbClr val="000000"/>
                </a:outerShdw>
              </a:effectLst>
              <a:latin typeface="David" panose="020E0502060401010101" pitchFamily="34" charset="-79"/>
              <a:cs typeface="David" panose="020E0502060401010101" pitchFamily="34" charset="-79"/>
            </a:endParaRPr>
          </a:p>
          <a:p>
            <a:pPr lvl="1" algn="just" fontAlgn="base"/>
            <a:endParaRPr lang="he-IL" b="1" dirty="0">
              <a:latin typeface="David" panose="020E0502060401010101" pitchFamily="34" charset="-79"/>
              <a:cs typeface="David" panose="020E0502060401010101" pitchFamily="34" charset="-79"/>
            </a:endParaRPr>
          </a:p>
        </p:txBody>
      </p:sp>
      <p:pic>
        <p:nvPicPr>
          <p:cNvPr id="3" name="תמונה 2"/>
          <p:cNvPicPr>
            <a:picLocks noChangeAspect="1"/>
          </p:cNvPicPr>
          <p:nvPr/>
        </p:nvPicPr>
        <p:blipFill>
          <a:blip r:embed="rId2"/>
          <a:stretch>
            <a:fillRect/>
          </a:stretch>
        </p:blipFill>
        <p:spPr>
          <a:xfrm>
            <a:off x="137984" y="156806"/>
            <a:ext cx="2040611" cy="856448"/>
          </a:xfrm>
          <a:prstGeom prst="rect">
            <a:avLst/>
          </a:prstGeom>
        </p:spPr>
      </p:pic>
    </p:spTree>
    <p:extLst>
      <p:ext uri="{BB962C8B-B14F-4D97-AF65-F5344CB8AC3E}">
        <p14:creationId xmlns:p14="http://schemas.microsoft.com/office/powerpoint/2010/main" val="23052893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a:spLocks noGrp="1"/>
          </p:cNvSpPr>
          <p:nvPr>
            <p:ph type="subTitle" idx="1"/>
          </p:nvPr>
        </p:nvSpPr>
        <p:spPr>
          <a:xfrm>
            <a:off x="601705" y="612465"/>
            <a:ext cx="11013645" cy="6343650"/>
          </a:xfrm>
        </p:spPr>
        <p:txBody>
          <a:bodyPr>
            <a:normAutofit fontScale="92500" lnSpcReduction="20000"/>
          </a:bodyPr>
          <a:lstStyle/>
          <a:p>
            <a:pPr lvl="0" algn="ctr" fontAlgn="base"/>
            <a:r>
              <a:rPr lang="he-IL" sz="3800" b="1" u="sng" dirty="0" smtClean="0">
                <a:effectLst>
                  <a:outerShdw sx="0" sy="0">
                    <a:srgbClr val="000000"/>
                  </a:outerShdw>
                </a:effectLst>
                <a:latin typeface="David" panose="020E0502060401010101" pitchFamily="34" charset="-79"/>
                <a:cs typeface="David" panose="020E0502060401010101" pitchFamily="34" charset="-79"/>
              </a:rPr>
              <a:t>שמירת מערכת חשבונות</a:t>
            </a:r>
            <a:endParaRPr lang="he-IL" sz="2400" b="1" u="sng" dirty="0" smtClean="0">
              <a:effectLst>
                <a:outerShdw sx="0" sy="0">
                  <a:srgbClr val="000000"/>
                </a:outerShdw>
              </a:effectLst>
              <a:latin typeface="David" panose="020E0502060401010101" pitchFamily="34" charset="-79"/>
              <a:cs typeface="David" panose="020E0502060401010101" pitchFamily="34" charset="-79"/>
            </a:endParaRPr>
          </a:p>
          <a:p>
            <a:pPr marL="342900" indent="-342900" algn="just" fontAlgn="base">
              <a:buFont typeface="Wingdings 3" charset="2"/>
              <a:buChar char=""/>
            </a:pPr>
            <a:r>
              <a:rPr lang="he-IL" sz="2800" dirty="0" smtClean="0">
                <a:solidFill>
                  <a:schemeClr val="tx1"/>
                </a:solidFill>
                <a:effectLst>
                  <a:outerShdw sx="0" sy="0">
                    <a:srgbClr val="000000"/>
                  </a:outerShdw>
                </a:effectLst>
                <a:latin typeface="David" panose="020E0502060401010101" pitchFamily="34" charset="-79"/>
                <a:cs typeface="David" panose="020E0502060401010101" pitchFamily="34" charset="-79"/>
              </a:rPr>
              <a:t>סעיף 25 להוראות ניהול ספרים.</a:t>
            </a:r>
          </a:p>
          <a:p>
            <a:pPr marL="342900" indent="-342900" algn="just" fontAlgn="base">
              <a:buFont typeface="Wingdings 3" charset="2"/>
              <a:buChar char=""/>
            </a:pPr>
            <a:r>
              <a:rPr lang="he-IL" sz="2800" dirty="0" smtClean="0">
                <a:solidFill>
                  <a:schemeClr val="tx1"/>
                </a:solidFill>
                <a:effectLst>
                  <a:outerShdw sx="0" sy="0">
                    <a:srgbClr val="000000"/>
                  </a:outerShdw>
                </a:effectLst>
                <a:latin typeface="David" panose="020E0502060401010101" pitchFamily="34" charset="-79"/>
                <a:cs typeface="David" panose="020E0502060401010101" pitchFamily="34" charset="-79"/>
              </a:rPr>
              <a:t>מקום השמירה- במען העסק או בכל מקום אחר, בישראל או באזור, עליו הודיע הנישום בכתב לפקיד השומה. </a:t>
            </a:r>
          </a:p>
          <a:p>
            <a:pPr marL="342900" indent="-342900" algn="just" fontAlgn="base">
              <a:buFont typeface="Wingdings 3" charset="2"/>
              <a:buChar char=""/>
            </a:pPr>
            <a:r>
              <a:rPr lang="he-IL" sz="2800" dirty="0" smtClean="0">
                <a:solidFill>
                  <a:schemeClr val="tx1"/>
                </a:solidFill>
                <a:effectLst>
                  <a:outerShdw sx="0" sy="0">
                    <a:srgbClr val="000000"/>
                  </a:outerShdw>
                </a:effectLst>
                <a:latin typeface="David" panose="020E0502060401010101" pitchFamily="34" charset="-79"/>
                <a:cs typeface="David" panose="020E0502060401010101" pitchFamily="34" charset="-79"/>
              </a:rPr>
              <a:t>ניתן להוציא את מערכת החשבונות באופן זמני מהמען בו היא מוחזקת לטובת: ביקורת, השלמת רישומים, הצגת הספרים לצורך העסקים או מתן עדות.</a:t>
            </a:r>
          </a:p>
          <a:p>
            <a:pPr marL="342900" indent="-342900" algn="just" fontAlgn="base">
              <a:buFont typeface="Wingdings 3" charset="2"/>
              <a:buChar char=""/>
            </a:pPr>
            <a:r>
              <a:rPr lang="he-IL" sz="2800" dirty="0" smtClean="0">
                <a:solidFill>
                  <a:schemeClr val="tx1"/>
                </a:solidFill>
                <a:effectLst>
                  <a:outerShdw sx="0" sy="0">
                    <a:srgbClr val="000000"/>
                  </a:outerShdw>
                </a:effectLst>
                <a:latin typeface="David" panose="020E0502060401010101" pitchFamily="34" charset="-79"/>
                <a:cs typeface="David" panose="020E0502060401010101" pitchFamily="34" charset="-79"/>
              </a:rPr>
              <a:t>תקופת השמירה- 7 </a:t>
            </a:r>
            <a:r>
              <a:rPr lang="he-IL" sz="2800" dirty="0">
                <a:solidFill>
                  <a:schemeClr val="tx1"/>
                </a:solidFill>
                <a:effectLst>
                  <a:outerShdw sx="0" sy="0">
                    <a:srgbClr val="000000"/>
                  </a:outerShdw>
                </a:effectLst>
                <a:latin typeface="David" panose="020E0502060401010101" pitchFamily="34" charset="-79"/>
                <a:cs typeface="David" panose="020E0502060401010101" pitchFamily="34" charset="-79"/>
              </a:rPr>
              <a:t>שנים מתום שנת </a:t>
            </a:r>
            <a:r>
              <a:rPr lang="he-IL" sz="2800" dirty="0" smtClean="0">
                <a:solidFill>
                  <a:schemeClr val="tx1"/>
                </a:solidFill>
                <a:effectLst>
                  <a:outerShdw sx="0" sy="0">
                    <a:srgbClr val="000000"/>
                  </a:outerShdw>
                </a:effectLst>
                <a:latin typeface="David" panose="020E0502060401010101" pitchFamily="34" charset="-79"/>
                <a:cs typeface="David" panose="020E0502060401010101" pitchFamily="34" charset="-79"/>
              </a:rPr>
              <a:t>המס או 6 שנים מיום הגשת הדו"ח לאותה שנת מס, לפי המאוחר </a:t>
            </a:r>
            <a:r>
              <a:rPr lang="he-IL" sz="2800" dirty="0" err="1" smtClean="0">
                <a:solidFill>
                  <a:schemeClr val="tx1"/>
                </a:solidFill>
                <a:effectLst>
                  <a:outerShdw sx="0" sy="0">
                    <a:srgbClr val="000000"/>
                  </a:outerShdw>
                </a:effectLst>
                <a:latin typeface="David" panose="020E0502060401010101" pitchFamily="34" charset="-79"/>
                <a:cs typeface="David" panose="020E0502060401010101" pitchFamily="34" charset="-79"/>
              </a:rPr>
              <a:t>מביניהם</a:t>
            </a:r>
            <a:r>
              <a:rPr lang="he-IL" sz="2800" dirty="0" smtClean="0">
                <a:solidFill>
                  <a:schemeClr val="tx1"/>
                </a:solidFill>
                <a:effectLst>
                  <a:outerShdw sx="0" sy="0">
                    <a:srgbClr val="000000"/>
                  </a:outerShdw>
                </a:effectLst>
                <a:latin typeface="David" panose="020E0502060401010101" pitchFamily="34" charset="-79"/>
                <a:cs typeface="David" panose="020E0502060401010101" pitchFamily="34" charset="-79"/>
              </a:rPr>
              <a:t>.</a:t>
            </a:r>
          </a:p>
          <a:p>
            <a:pPr marL="342900" indent="-342900" algn="just" fontAlgn="base">
              <a:buFont typeface="Wingdings 3" charset="2"/>
              <a:buChar char=""/>
            </a:pPr>
            <a:r>
              <a:rPr lang="he-IL" sz="2800" dirty="0" smtClean="0">
                <a:solidFill>
                  <a:schemeClr val="tx1"/>
                </a:solidFill>
                <a:effectLst>
                  <a:outerShdw sx="0" sy="0">
                    <a:srgbClr val="000000"/>
                  </a:outerShdw>
                </a:effectLst>
                <a:latin typeface="David" panose="020E0502060401010101" pitchFamily="34" charset="-79"/>
                <a:cs typeface="David" panose="020E0502060401010101" pitchFamily="34" charset="-79"/>
              </a:rPr>
              <a:t>מסמכים אחרים שהנישום אינו חייב לנהל על פי ההוראות אך הנישום נוהג לעורכם או לקבלם, כגון הסכמים, פרוטוקולים, רישומים פנימיים- יישמרו במשך 3 שנים לפחות מיום הגשת הדו"ח.	פס"ד משה סמי (</a:t>
            </a:r>
            <a:r>
              <a:rPr lang="he-IL" sz="2800" dirty="0" err="1" smtClean="0">
                <a:solidFill>
                  <a:schemeClr val="tx1"/>
                </a:solidFill>
                <a:effectLst>
                  <a:outerShdw sx="0" sy="0">
                    <a:srgbClr val="000000"/>
                  </a:outerShdw>
                </a:effectLst>
                <a:latin typeface="David" panose="020E0502060401010101" pitchFamily="34" charset="-79"/>
                <a:cs typeface="David" panose="020E0502060401010101" pitchFamily="34" charset="-79"/>
              </a:rPr>
              <a:t>עמ"ה</a:t>
            </a:r>
            <a:r>
              <a:rPr lang="he-IL" sz="2800" dirty="0" smtClean="0">
                <a:solidFill>
                  <a:schemeClr val="tx1"/>
                </a:solidFill>
                <a:effectLst>
                  <a:outerShdw sx="0" sy="0">
                    <a:srgbClr val="000000"/>
                  </a:outerShdw>
                </a:effectLst>
                <a:latin typeface="David" panose="020E0502060401010101" pitchFamily="34" charset="-79"/>
                <a:cs typeface="David" panose="020E0502060401010101" pitchFamily="34" charset="-79"/>
              </a:rPr>
              <a:t> 7075/03): </a:t>
            </a:r>
          </a:p>
          <a:p>
            <a:pPr algn="just" fontAlgn="base"/>
            <a:r>
              <a:rPr lang="he-IL" sz="2800" dirty="0">
                <a:solidFill>
                  <a:schemeClr val="tx1"/>
                </a:solidFill>
                <a:effectLst>
                  <a:outerShdw sx="0" sy="0">
                    <a:srgbClr val="000000"/>
                  </a:outerShdw>
                </a:effectLst>
                <a:latin typeface="David" panose="020E0502060401010101" pitchFamily="34" charset="-79"/>
                <a:cs typeface="David" panose="020E0502060401010101" pitchFamily="34" charset="-79"/>
              </a:rPr>
              <a:t>	</a:t>
            </a:r>
            <a:r>
              <a:rPr lang="he-IL" sz="2800" dirty="0" smtClean="0">
                <a:solidFill>
                  <a:schemeClr val="tx1"/>
                </a:solidFill>
                <a:effectLst>
                  <a:outerShdw sx="0" sy="0">
                    <a:srgbClr val="000000"/>
                  </a:outerShdw>
                </a:effectLst>
                <a:latin typeface="David" panose="020E0502060401010101" pitchFamily="34" charset="-79"/>
                <a:cs typeface="David" panose="020E0502060401010101" pitchFamily="34" charset="-79"/>
              </a:rPr>
              <a:t>"</a:t>
            </a:r>
            <a:r>
              <a:rPr lang="he-IL" sz="2800" b="1" dirty="0">
                <a:solidFill>
                  <a:schemeClr val="tx1"/>
                </a:solidFill>
                <a:effectLst>
                  <a:outerShdw sx="0" sy="0">
                    <a:srgbClr val="000000"/>
                  </a:outerShdw>
                </a:effectLst>
                <a:latin typeface="David" panose="020E0502060401010101" pitchFamily="34" charset="-79"/>
                <a:cs typeface="David" panose="020E0502060401010101" pitchFamily="34" charset="-79"/>
              </a:rPr>
              <a:t>מלכתחילה הנישום לא ניהל את הבונים </a:t>
            </a:r>
            <a:r>
              <a:rPr lang="he-IL" sz="28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למטרת 	הביקורת </a:t>
            </a:r>
            <a:r>
              <a:rPr lang="he-IL" sz="2800" b="1" dirty="0">
                <a:solidFill>
                  <a:schemeClr val="tx1"/>
                </a:solidFill>
                <a:effectLst>
                  <a:outerShdw sx="0" sy="0">
                    <a:srgbClr val="000000"/>
                  </a:outerShdw>
                </a:effectLst>
                <a:latin typeface="David" panose="020E0502060401010101" pitchFamily="34" charset="-79"/>
                <a:cs typeface="David" panose="020E0502060401010101" pitchFamily="34" charset="-79"/>
              </a:rPr>
              <a:t>הפנימית שלו בעסק, אלא </a:t>
            </a:r>
            <a:r>
              <a:rPr lang="he-IL" sz="28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	ייעד </a:t>
            </a:r>
            <a:r>
              <a:rPr lang="he-IL" sz="2800" b="1" dirty="0">
                <a:solidFill>
                  <a:schemeClr val="tx1"/>
                </a:solidFill>
                <a:effectLst>
                  <a:outerShdw sx="0" sy="0">
                    <a:srgbClr val="000000"/>
                  </a:outerShdw>
                </a:effectLst>
                <a:latin typeface="David" panose="020E0502060401010101" pitchFamily="34" charset="-79"/>
                <a:cs typeface="David" panose="020E0502060401010101" pitchFamily="34" charset="-79"/>
              </a:rPr>
              <a:t>אותם ללקוח כאמצעי לקבלת </a:t>
            </a:r>
            <a:r>
              <a:rPr lang="he-IL" sz="28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מידע </a:t>
            </a:r>
            <a:r>
              <a:rPr lang="he-IL" sz="2800" b="1" dirty="0">
                <a:solidFill>
                  <a:schemeClr val="tx1"/>
                </a:solidFill>
                <a:effectLst>
                  <a:outerShdw sx="0" sy="0">
                    <a:srgbClr val="000000"/>
                  </a:outerShdw>
                </a:effectLst>
                <a:latin typeface="David" panose="020E0502060401010101" pitchFamily="34" charset="-79"/>
                <a:cs typeface="David" panose="020E0502060401010101" pitchFamily="34" charset="-79"/>
              </a:rPr>
              <a:t>על </a:t>
            </a:r>
            <a:r>
              <a:rPr lang="he-IL" sz="28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התשלום </a:t>
            </a:r>
            <a:r>
              <a:rPr lang="he-IL" sz="2800" b="1" dirty="0">
                <a:solidFill>
                  <a:schemeClr val="tx1"/>
                </a:solidFill>
                <a:effectLst>
                  <a:outerShdw sx="0" sy="0">
                    <a:srgbClr val="000000"/>
                  </a:outerShdw>
                </a:effectLst>
                <a:latin typeface="David" panose="020E0502060401010101" pitchFamily="34" charset="-79"/>
                <a:cs typeface="David" panose="020E0502060401010101" pitchFamily="34" charset="-79"/>
              </a:rPr>
              <a:t>שעליו לשלם. לכן, נשמט </a:t>
            </a:r>
            <a:r>
              <a:rPr lang="he-IL" sz="2800" b="1" dirty="0" smtClean="0">
                <a:solidFill>
                  <a:schemeClr val="tx1"/>
                </a:solidFill>
                <a:effectLst>
                  <a:outerShdw sx="0" sy="0">
                    <a:srgbClr val="000000"/>
                  </a:outerShdw>
                </a:effectLst>
                <a:latin typeface="David" panose="020E0502060401010101" pitchFamily="34" charset="-79"/>
                <a:cs typeface="David" panose="020E0502060401010101" pitchFamily="34" charset="-79"/>
              </a:rPr>
              <a:t>היסוד 	לדרישת </a:t>
            </a:r>
            <a:r>
              <a:rPr lang="he-IL" sz="2800" b="1" dirty="0">
                <a:solidFill>
                  <a:schemeClr val="tx1"/>
                </a:solidFill>
                <a:effectLst>
                  <a:outerShdw sx="0" sy="0">
                    <a:srgbClr val="000000"/>
                  </a:outerShdw>
                </a:effectLst>
                <a:latin typeface="David" panose="020E0502060401010101" pitchFamily="34" charset="-79"/>
                <a:cs typeface="David" panose="020E0502060401010101" pitchFamily="34" charset="-79"/>
              </a:rPr>
              <a:t>השמירה</a:t>
            </a:r>
            <a:r>
              <a:rPr lang="he-IL" sz="2800" dirty="0" smtClean="0">
                <a:solidFill>
                  <a:schemeClr val="tx1"/>
                </a:solidFill>
                <a:effectLst>
                  <a:outerShdw sx="0" sy="0">
                    <a:srgbClr val="000000"/>
                  </a:outerShdw>
                </a:effectLst>
                <a:latin typeface="David" panose="020E0502060401010101" pitchFamily="34" charset="-79"/>
                <a:cs typeface="David" panose="020E0502060401010101" pitchFamily="34" charset="-79"/>
              </a:rPr>
              <a:t>".</a:t>
            </a:r>
            <a:endParaRPr lang="he-IL" sz="2800"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marL="342900" indent="-342900" algn="just" fontAlgn="base">
              <a:buFont typeface="Wingdings 3" charset="2"/>
              <a:buChar char=""/>
            </a:pPr>
            <a:r>
              <a:rPr lang="he-IL" sz="2800" dirty="0" smtClean="0">
                <a:solidFill>
                  <a:schemeClr val="tx1"/>
                </a:solidFill>
                <a:effectLst>
                  <a:outerShdw sx="0" sy="0">
                    <a:srgbClr val="000000"/>
                  </a:outerShdw>
                </a:effectLst>
                <a:latin typeface="David" panose="020E0502060401010101" pitchFamily="34" charset="-79"/>
                <a:cs typeface="David" panose="020E0502060401010101" pitchFamily="34" charset="-79"/>
              </a:rPr>
              <a:t>מערכת חשבונות ממוחשבת תישמר באמצעי אחסון ממוחשבים ויש לבצע גיבוי למערכת מדי רבעון.</a:t>
            </a:r>
            <a:endParaRPr lang="en-US" sz="2800"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algn="just"/>
            <a:endParaRPr lang="he-IL" dirty="0"/>
          </a:p>
        </p:txBody>
      </p:sp>
      <p:pic>
        <p:nvPicPr>
          <p:cNvPr id="3" name="תמונה 2"/>
          <p:cNvPicPr>
            <a:picLocks noChangeAspect="1"/>
          </p:cNvPicPr>
          <p:nvPr/>
        </p:nvPicPr>
        <p:blipFill>
          <a:blip r:embed="rId2"/>
          <a:stretch>
            <a:fillRect/>
          </a:stretch>
        </p:blipFill>
        <p:spPr>
          <a:xfrm>
            <a:off x="137983" y="133178"/>
            <a:ext cx="2136165" cy="896552"/>
          </a:xfrm>
          <a:prstGeom prst="rect">
            <a:avLst/>
          </a:prstGeom>
        </p:spPr>
      </p:pic>
    </p:spTree>
    <p:extLst>
      <p:ext uri="{BB962C8B-B14F-4D97-AF65-F5344CB8AC3E}">
        <p14:creationId xmlns:p14="http://schemas.microsoft.com/office/powerpoint/2010/main" val="19093749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a:spLocks noGrp="1"/>
          </p:cNvSpPr>
          <p:nvPr>
            <p:ph type="subTitle" idx="1"/>
          </p:nvPr>
        </p:nvSpPr>
        <p:spPr>
          <a:xfrm>
            <a:off x="906504" y="685113"/>
            <a:ext cx="10585279" cy="6343650"/>
          </a:xfrm>
        </p:spPr>
        <p:txBody>
          <a:bodyPr>
            <a:normAutofit fontScale="85000" lnSpcReduction="20000"/>
          </a:bodyPr>
          <a:lstStyle/>
          <a:p>
            <a:pPr lvl="0" algn="ctr" fontAlgn="base"/>
            <a:r>
              <a:rPr lang="he-IL" sz="3800" b="1" u="sng" dirty="0" smtClean="0">
                <a:effectLst>
                  <a:outerShdw sx="0" sy="0">
                    <a:srgbClr val="000000"/>
                  </a:outerShdw>
                </a:effectLst>
                <a:latin typeface="David" panose="020E0502060401010101" pitchFamily="34" charset="-79"/>
                <a:cs typeface="David" panose="020E0502060401010101" pitchFamily="34" charset="-79"/>
              </a:rPr>
              <a:t>רישום במערכת החשבונות</a:t>
            </a:r>
            <a:endParaRPr lang="he-IL" sz="2400" b="1" u="sng" dirty="0" smtClean="0">
              <a:effectLst>
                <a:outerShdw sx="0" sy="0">
                  <a:srgbClr val="000000"/>
                </a:outerShdw>
              </a:effectLst>
              <a:latin typeface="David" panose="020E0502060401010101" pitchFamily="34" charset="-79"/>
              <a:cs typeface="David" panose="020E0502060401010101" pitchFamily="34" charset="-79"/>
            </a:endParaRPr>
          </a:p>
          <a:p>
            <a:pPr marL="342900" indent="-342900" algn="just" fontAlgn="base">
              <a:buFont typeface="Wingdings 3" charset="2"/>
              <a:buChar char=""/>
            </a:pPr>
            <a:r>
              <a:rPr lang="he-IL" sz="2800" dirty="0" smtClean="0">
                <a:solidFill>
                  <a:schemeClr val="tx1"/>
                </a:solidFill>
                <a:effectLst>
                  <a:outerShdw sx="0" sy="0">
                    <a:srgbClr val="000000"/>
                  </a:outerShdw>
                </a:effectLst>
                <a:latin typeface="David" panose="020E0502060401010101" pitchFamily="34" charset="-79"/>
                <a:cs typeface="David" panose="020E0502060401010101" pitchFamily="34" charset="-79"/>
              </a:rPr>
              <a:t>המועד לעריכת תיעוד פנים על תקבול, מכירה, משלוח ושירות- סמוך לביצוע הפעולה. חשבונית תוצא במועד הקבוע בחוק מע"מ במידה ונערכה תעודת משלוח (כאשר מדובר במכירה) או נרשמה הזמנה בספר הזמנות (כאשר מדובר בשירות).</a:t>
            </a:r>
          </a:p>
          <a:p>
            <a:pPr marL="342900" indent="-342900" algn="just" fontAlgn="base">
              <a:buFont typeface="Wingdings 3" charset="2"/>
              <a:buChar char=""/>
            </a:pPr>
            <a:r>
              <a:rPr lang="he-IL" sz="2800" dirty="0" err="1" smtClean="0">
                <a:solidFill>
                  <a:schemeClr val="tx1"/>
                </a:solidFill>
                <a:effectLst>
                  <a:outerShdw sx="0" sy="0">
                    <a:srgbClr val="000000"/>
                  </a:outerShdw>
                </a:effectLst>
                <a:latin typeface="David" panose="020E0502060401010101" pitchFamily="34" charset="-79"/>
                <a:cs typeface="David" panose="020E0502060401010101" pitchFamily="34" charset="-79"/>
              </a:rPr>
              <a:t>תעוד</a:t>
            </a:r>
            <a:r>
              <a:rPr lang="he-IL" sz="2800" dirty="0" smtClean="0">
                <a:solidFill>
                  <a:schemeClr val="tx1"/>
                </a:solidFill>
                <a:effectLst>
                  <a:outerShdw sx="0" sy="0">
                    <a:srgbClr val="000000"/>
                  </a:outerShdw>
                </a:effectLst>
                <a:latin typeface="David" panose="020E0502060401010101" pitchFamily="34" charset="-79"/>
                <a:cs typeface="David" panose="020E0502060401010101" pitchFamily="34" charset="-79"/>
              </a:rPr>
              <a:t> פנים יוכנס לשימוש בספר כרוך ויהא ממוספר באופן עוקב.</a:t>
            </a:r>
          </a:p>
          <a:p>
            <a:pPr marL="342900" indent="-342900" algn="just" fontAlgn="base">
              <a:buFont typeface="Wingdings 3" charset="2"/>
              <a:buChar char=""/>
            </a:pPr>
            <a:r>
              <a:rPr lang="he-IL" sz="2800" dirty="0" smtClean="0">
                <a:solidFill>
                  <a:schemeClr val="tx1"/>
                </a:solidFill>
                <a:effectLst>
                  <a:outerShdw sx="0" sy="0">
                    <a:srgbClr val="000000"/>
                  </a:outerShdw>
                </a:effectLst>
                <a:latin typeface="David" panose="020E0502060401010101" pitchFamily="34" charset="-79"/>
                <a:cs typeface="David" panose="020E0502060401010101" pitchFamily="34" charset="-79"/>
              </a:rPr>
              <a:t>במערכת חשבונות שאינה ממוחשבת ההעתק יהיה קריא</a:t>
            </a:r>
            <a:r>
              <a:rPr lang="en-US" sz="2800" dirty="0" smtClean="0">
                <a:solidFill>
                  <a:schemeClr val="tx1"/>
                </a:solidFill>
                <a:effectLst>
                  <a:outerShdw sx="0" sy="0">
                    <a:srgbClr val="000000"/>
                  </a:outerShdw>
                </a:effectLst>
                <a:latin typeface="David" panose="020E0502060401010101" pitchFamily="34" charset="-79"/>
                <a:cs typeface="David" panose="020E0502060401010101" pitchFamily="34" charset="-79"/>
              </a:rPr>
              <a:t>;</a:t>
            </a:r>
            <a:r>
              <a:rPr lang="he-IL" sz="2800" dirty="0" smtClean="0">
                <a:solidFill>
                  <a:schemeClr val="tx1"/>
                </a:solidFill>
                <a:effectLst>
                  <a:outerShdw sx="0" sy="0">
                    <a:srgbClr val="000000"/>
                  </a:outerShdw>
                </a:effectLst>
                <a:latin typeface="David" panose="020E0502060401010101" pitchFamily="34" charset="-79"/>
                <a:cs typeface="David" panose="020E0502060401010101" pitchFamily="34" charset="-79"/>
              </a:rPr>
              <a:t> במערכת חשבונות ממוחשבת יירשם "העתק" על גבי הפלט.</a:t>
            </a:r>
          </a:p>
          <a:p>
            <a:pPr marL="342900" indent="-342900" algn="just" fontAlgn="base">
              <a:buFont typeface="Wingdings 3" charset="2"/>
              <a:buChar char=""/>
            </a:pPr>
            <a:r>
              <a:rPr lang="he-IL" sz="2800" dirty="0" smtClean="0">
                <a:solidFill>
                  <a:schemeClr val="tx1"/>
                </a:solidFill>
                <a:effectLst>
                  <a:outerShdw sx="0" sy="0">
                    <a:srgbClr val="000000"/>
                  </a:outerShdw>
                </a:effectLst>
                <a:latin typeface="David" panose="020E0502060401010101" pitchFamily="34" charset="-79"/>
                <a:cs typeface="David" panose="020E0502060401010101" pitchFamily="34" charset="-79"/>
              </a:rPr>
              <a:t>המועד לעריכת רישום בספרי חשבון- סע</a:t>
            </a:r>
            <a:r>
              <a:rPr lang="en-US" sz="2800" dirty="0" smtClean="0">
                <a:solidFill>
                  <a:schemeClr val="tx1"/>
                </a:solidFill>
                <a:effectLst>
                  <a:outerShdw sx="0" sy="0">
                    <a:srgbClr val="000000"/>
                  </a:outerShdw>
                </a:effectLst>
                <a:latin typeface="David" panose="020E0502060401010101" pitchFamily="34" charset="-79"/>
                <a:cs typeface="David" panose="020E0502060401010101" pitchFamily="34" charset="-79"/>
              </a:rPr>
              <a:t>'</a:t>
            </a:r>
            <a:r>
              <a:rPr lang="he-IL" sz="2800" dirty="0" smtClean="0">
                <a:solidFill>
                  <a:schemeClr val="tx1"/>
                </a:solidFill>
                <a:effectLst>
                  <a:outerShdw sx="0" sy="0">
                    <a:srgbClr val="000000"/>
                  </a:outerShdw>
                </a:effectLst>
                <a:latin typeface="David" panose="020E0502060401010101" pitchFamily="34" charset="-79"/>
                <a:cs typeface="David" panose="020E0502060401010101" pitchFamily="34" charset="-79"/>
              </a:rPr>
              <a:t> 20 להוראות ניהול ספרים.</a:t>
            </a:r>
          </a:p>
          <a:p>
            <a:pPr marL="342900" indent="-342900" algn="just" fontAlgn="base">
              <a:buFont typeface="Wingdings 3" charset="2"/>
              <a:buChar char=""/>
            </a:pPr>
            <a:r>
              <a:rPr lang="he-IL" sz="2800" dirty="0" smtClean="0">
                <a:solidFill>
                  <a:schemeClr val="tx1"/>
                </a:solidFill>
                <a:effectLst>
                  <a:outerShdw sx="0" sy="0">
                    <a:srgbClr val="000000"/>
                  </a:outerShdw>
                </a:effectLst>
                <a:latin typeface="David" panose="020E0502060401010101" pitchFamily="34" charset="-79"/>
                <a:cs typeface="David" panose="020E0502060401010101" pitchFamily="34" charset="-79"/>
              </a:rPr>
              <a:t>רישום ייעשה בעברית או בערבית, בכתב יד בדיו או בהדפסה בלבד.</a:t>
            </a:r>
          </a:p>
          <a:p>
            <a:pPr marL="342900" indent="-342900" algn="just" fontAlgn="base">
              <a:buFont typeface="Wingdings 3" charset="2"/>
              <a:buChar char=""/>
            </a:pPr>
            <a:r>
              <a:rPr lang="he-IL" sz="2800" dirty="0" smtClean="0">
                <a:solidFill>
                  <a:schemeClr val="tx1"/>
                </a:solidFill>
                <a:effectLst>
                  <a:outerShdw sx="0" sy="0">
                    <a:srgbClr val="000000"/>
                  </a:outerShdw>
                </a:effectLst>
                <a:latin typeface="David" panose="020E0502060401010101" pitchFamily="34" charset="-79"/>
                <a:cs typeface="David" panose="020E0502060401010101" pitchFamily="34" charset="-79"/>
              </a:rPr>
              <a:t>הרישום ייעשה במטבע ישראלי. בקבלת תקבול במט"ח יצוין גם סוג המטבע והסכום ששולם באותו מועד.</a:t>
            </a:r>
          </a:p>
          <a:p>
            <a:pPr marL="342900" indent="-342900" algn="just" fontAlgn="base">
              <a:buFont typeface="Wingdings 3" charset="2"/>
              <a:buChar char=""/>
            </a:pPr>
            <a:r>
              <a:rPr lang="he-IL" sz="2800" dirty="0" smtClean="0">
                <a:solidFill>
                  <a:schemeClr val="tx1"/>
                </a:solidFill>
                <a:effectLst>
                  <a:outerShdw sx="0" sy="0">
                    <a:srgbClr val="000000"/>
                  </a:outerShdw>
                </a:effectLst>
                <a:latin typeface="David" panose="020E0502060401010101" pitchFamily="34" charset="-79"/>
                <a:cs typeface="David" panose="020E0502060401010101" pitchFamily="34" charset="-79"/>
              </a:rPr>
              <a:t>תיקון, שינוי או ביטול רישום:</a:t>
            </a:r>
          </a:p>
          <a:p>
            <a:pPr marL="457200" indent="-457200" algn="just" fontAlgn="base">
              <a:buFont typeface="Arial" panose="020B0604020202020204" pitchFamily="34" charset="0"/>
              <a:buChar char="•"/>
            </a:pPr>
            <a:r>
              <a:rPr lang="he-IL" sz="2800" u="sng" dirty="0" smtClean="0">
                <a:solidFill>
                  <a:schemeClr val="tx1"/>
                </a:solidFill>
                <a:effectLst>
                  <a:outerShdw sx="0" sy="0">
                    <a:srgbClr val="000000"/>
                  </a:outerShdw>
                </a:effectLst>
                <a:latin typeface="David" panose="020E0502060401010101" pitchFamily="34" charset="-79"/>
                <a:cs typeface="David" panose="020E0502060401010101" pitchFamily="34" charset="-79"/>
              </a:rPr>
              <a:t>במערכת חשבונות שאינה ממוחשבת</a:t>
            </a:r>
            <a:r>
              <a:rPr lang="he-IL" sz="2800" dirty="0" smtClean="0">
                <a:solidFill>
                  <a:schemeClr val="tx1"/>
                </a:solidFill>
                <a:effectLst>
                  <a:outerShdw sx="0" sy="0">
                    <a:srgbClr val="000000"/>
                  </a:outerShdw>
                </a:effectLst>
                <a:latin typeface="David" panose="020E0502060401010101" pitchFamily="34" charset="-79"/>
                <a:cs typeface="David" panose="020E0502060401010101" pitchFamily="34" charset="-79"/>
              </a:rPr>
              <a:t>- התיקון ייעשה באופן שאפשר לקרוא את הרישום המקורי, היינו שלא ניתן למחוק בטיפקס אלא יש להעביר קו על הרישום המקורי. אין לפסוח על דפים או על שורות.</a:t>
            </a:r>
          </a:p>
          <a:p>
            <a:pPr marL="457200" indent="-457200" algn="just" fontAlgn="base">
              <a:buFont typeface="Arial" panose="020B0604020202020204" pitchFamily="34" charset="0"/>
              <a:buChar char="•"/>
            </a:pPr>
            <a:r>
              <a:rPr lang="he-IL" sz="2800" u="sng" dirty="0" smtClean="0">
                <a:solidFill>
                  <a:schemeClr val="tx1"/>
                </a:solidFill>
                <a:effectLst>
                  <a:outerShdw sx="0" sy="0">
                    <a:srgbClr val="000000"/>
                  </a:outerShdw>
                </a:effectLst>
                <a:latin typeface="David" panose="020E0502060401010101" pitchFamily="34" charset="-79"/>
                <a:cs typeface="David" panose="020E0502060401010101" pitchFamily="34" charset="-79"/>
              </a:rPr>
              <a:t>במערכת חשבונות ממוחשבת</a:t>
            </a:r>
            <a:r>
              <a:rPr lang="he-IL" sz="2800" dirty="0" smtClean="0">
                <a:solidFill>
                  <a:schemeClr val="tx1"/>
                </a:solidFill>
                <a:effectLst>
                  <a:outerShdw sx="0" sy="0">
                    <a:srgbClr val="000000"/>
                  </a:outerShdw>
                </a:effectLst>
                <a:latin typeface="David" panose="020E0502060401010101" pitchFamily="34" charset="-79"/>
                <a:cs typeface="David" panose="020E0502060401010101" pitchFamily="34" charset="-79"/>
              </a:rPr>
              <a:t>- ככלל, באמצעות פעולה נוספת או </a:t>
            </a:r>
            <a:r>
              <a:rPr lang="he-IL" sz="2800" dirty="0" err="1" smtClean="0">
                <a:solidFill>
                  <a:schemeClr val="tx1"/>
                </a:solidFill>
                <a:effectLst>
                  <a:outerShdw sx="0" sy="0">
                    <a:srgbClr val="000000"/>
                  </a:outerShdw>
                </a:effectLst>
                <a:latin typeface="David" panose="020E0502060401010101" pitchFamily="34" charset="-79"/>
                <a:cs typeface="David" panose="020E0502060401010101" pitchFamily="34" charset="-79"/>
              </a:rPr>
              <a:t>תעוד</a:t>
            </a:r>
            <a:r>
              <a:rPr lang="he-IL" sz="2800" dirty="0" smtClean="0">
                <a:solidFill>
                  <a:schemeClr val="tx1"/>
                </a:solidFill>
                <a:effectLst>
                  <a:outerShdw sx="0" sy="0">
                    <a:srgbClr val="000000"/>
                  </a:outerShdw>
                </a:effectLst>
                <a:latin typeface="David" panose="020E0502060401010101" pitchFamily="34" charset="-79"/>
                <a:cs typeface="David" panose="020E0502060401010101" pitchFamily="34" charset="-79"/>
              </a:rPr>
              <a:t> נוסף.</a:t>
            </a:r>
          </a:p>
          <a:p>
            <a:pPr marL="342900" indent="-342900" algn="just" fontAlgn="base">
              <a:buFont typeface="Wingdings 3" charset="2"/>
              <a:buChar char=""/>
            </a:pPr>
            <a:endParaRPr lang="en-US" sz="2800"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algn="just"/>
            <a:endParaRPr lang="he-IL" dirty="0"/>
          </a:p>
        </p:txBody>
      </p:sp>
      <p:pic>
        <p:nvPicPr>
          <p:cNvPr id="3" name="תמונה 2"/>
          <p:cNvPicPr>
            <a:picLocks noChangeAspect="1"/>
          </p:cNvPicPr>
          <p:nvPr/>
        </p:nvPicPr>
        <p:blipFill>
          <a:blip r:embed="rId2"/>
          <a:stretch>
            <a:fillRect/>
          </a:stretch>
        </p:blipFill>
        <p:spPr>
          <a:xfrm>
            <a:off x="105032" y="133178"/>
            <a:ext cx="2028568" cy="851393"/>
          </a:xfrm>
          <a:prstGeom prst="rect">
            <a:avLst/>
          </a:prstGeom>
        </p:spPr>
      </p:pic>
    </p:spTree>
    <p:extLst>
      <p:ext uri="{BB962C8B-B14F-4D97-AF65-F5344CB8AC3E}">
        <p14:creationId xmlns:p14="http://schemas.microsoft.com/office/powerpoint/2010/main" val="12467017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a:spLocks noGrp="1"/>
          </p:cNvSpPr>
          <p:nvPr>
            <p:ph type="subTitle" idx="1"/>
          </p:nvPr>
        </p:nvSpPr>
        <p:spPr>
          <a:xfrm>
            <a:off x="939113" y="866620"/>
            <a:ext cx="10552669" cy="6343650"/>
          </a:xfrm>
        </p:spPr>
        <p:txBody>
          <a:bodyPr>
            <a:normAutofit/>
          </a:bodyPr>
          <a:lstStyle/>
          <a:p>
            <a:pPr lvl="0" algn="ctr" fontAlgn="base"/>
            <a:r>
              <a:rPr lang="he-IL" sz="3800" b="1" u="sng" dirty="0" smtClean="0">
                <a:effectLst>
                  <a:outerShdw sx="0" sy="0">
                    <a:srgbClr val="000000"/>
                  </a:outerShdw>
                </a:effectLst>
                <a:latin typeface="David" panose="020E0502060401010101" pitchFamily="34" charset="-79"/>
                <a:cs typeface="David" panose="020E0502060401010101" pitchFamily="34" charset="-79"/>
              </a:rPr>
              <a:t>ניהול ספרים לפי התוספת המתאימה</a:t>
            </a:r>
            <a:endParaRPr lang="he-IL" sz="2400" b="1" u="sng" dirty="0" smtClean="0">
              <a:effectLst>
                <a:outerShdw sx="0" sy="0">
                  <a:srgbClr val="000000"/>
                </a:outerShdw>
              </a:effectLst>
              <a:latin typeface="David" panose="020E0502060401010101" pitchFamily="34" charset="-79"/>
              <a:cs typeface="David" panose="020E0502060401010101" pitchFamily="34" charset="-79"/>
            </a:endParaRPr>
          </a:p>
          <a:p>
            <a:pPr marL="342900" indent="-342900" algn="just" fontAlgn="base">
              <a:buFont typeface="Wingdings 3" charset="2"/>
              <a:buChar char=""/>
            </a:pPr>
            <a:r>
              <a:rPr lang="he-IL" sz="2800" dirty="0">
                <a:solidFill>
                  <a:schemeClr val="tx1"/>
                </a:solidFill>
                <a:effectLst>
                  <a:outerShdw sx="0" sy="0">
                    <a:srgbClr val="000000"/>
                  </a:outerShdw>
                </a:effectLst>
                <a:latin typeface="David" panose="020E0502060401010101" pitchFamily="34" charset="-79"/>
                <a:cs typeface="David" panose="020E0502060401010101" pitchFamily="34" charset="-79"/>
              </a:rPr>
              <a:t>סע</a:t>
            </a:r>
            <a:r>
              <a:rPr lang="en-US" sz="2800" dirty="0">
                <a:solidFill>
                  <a:schemeClr val="tx1"/>
                </a:solidFill>
                <a:effectLst>
                  <a:outerShdw sx="0" sy="0">
                    <a:srgbClr val="000000"/>
                  </a:outerShdw>
                </a:effectLst>
                <a:latin typeface="David" panose="020E0502060401010101" pitchFamily="34" charset="-79"/>
                <a:cs typeface="David" panose="020E0502060401010101" pitchFamily="34" charset="-79"/>
              </a:rPr>
              <a:t>'</a:t>
            </a:r>
            <a:r>
              <a:rPr lang="he-IL" sz="2800" dirty="0">
                <a:solidFill>
                  <a:schemeClr val="tx1"/>
                </a:solidFill>
                <a:effectLst>
                  <a:outerShdw sx="0" sy="0">
                    <a:srgbClr val="000000"/>
                  </a:outerShdw>
                </a:effectLst>
                <a:latin typeface="David" panose="020E0502060401010101" pitchFamily="34" charset="-79"/>
                <a:cs typeface="David" panose="020E0502060401010101" pitchFamily="34" charset="-79"/>
              </a:rPr>
              <a:t> </a:t>
            </a:r>
            <a:r>
              <a:rPr lang="he-IL" sz="2800" dirty="0" smtClean="0">
                <a:solidFill>
                  <a:schemeClr val="tx1"/>
                </a:solidFill>
                <a:effectLst>
                  <a:outerShdw sx="0" sy="0">
                    <a:srgbClr val="000000"/>
                  </a:outerShdw>
                </a:effectLst>
                <a:latin typeface="David" panose="020E0502060401010101" pitchFamily="34" charset="-79"/>
                <a:cs typeface="David" panose="020E0502060401010101" pitchFamily="34" charset="-79"/>
              </a:rPr>
              <a:t>2(א) </a:t>
            </a:r>
            <a:r>
              <a:rPr lang="he-IL" sz="2800" dirty="0">
                <a:solidFill>
                  <a:schemeClr val="tx1"/>
                </a:solidFill>
                <a:effectLst>
                  <a:outerShdw sx="0" sy="0">
                    <a:srgbClr val="000000"/>
                  </a:outerShdw>
                </a:effectLst>
                <a:latin typeface="David" panose="020E0502060401010101" pitchFamily="34" charset="-79"/>
                <a:cs typeface="David" panose="020E0502060401010101" pitchFamily="34" charset="-79"/>
              </a:rPr>
              <a:t>להוראות ניהול ספרים- נישום חייב לנהל מערכת </a:t>
            </a:r>
            <a:r>
              <a:rPr lang="he-IL" sz="2800" dirty="0" smtClean="0">
                <a:solidFill>
                  <a:schemeClr val="tx1"/>
                </a:solidFill>
                <a:effectLst>
                  <a:outerShdw sx="0" sy="0">
                    <a:srgbClr val="000000"/>
                  </a:outerShdw>
                </a:effectLst>
                <a:latin typeface="David" panose="020E0502060401010101" pitchFamily="34" charset="-79"/>
                <a:cs typeface="David" panose="020E0502060401010101" pitchFamily="34" charset="-79"/>
              </a:rPr>
              <a:t>חשבונות </a:t>
            </a:r>
            <a:r>
              <a:rPr lang="he-IL" sz="2800" dirty="0">
                <a:solidFill>
                  <a:schemeClr val="tx1"/>
                </a:solidFill>
                <a:effectLst>
                  <a:outerShdw sx="0" sy="0">
                    <a:srgbClr val="000000"/>
                  </a:outerShdw>
                </a:effectLst>
                <a:latin typeface="David" panose="020E0502060401010101" pitchFamily="34" charset="-79"/>
                <a:cs typeface="David" panose="020E0502060401010101" pitchFamily="34" charset="-79"/>
              </a:rPr>
              <a:t>לפי התוספת החלה עליו</a:t>
            </a:r>
            <a:r>
              <a:rPr lang="he-IL" sz="2800" dirty="0" smtClean="0">
                <a:solidFill>
                  <a:schemeClr val="tx1"/>
                </a:solidFill>
                <a:effectLst>
                  <a:outerShdw sx="0" sy="0">
                    <a:srgbClr val="000000"/>
                  </a:outerShdw>
                </a:effectLst>
                <a:latin typeface="David" panose="020E0502060401010101" pitchFamily="34" charset="-79"/>
                <a:cs typeface="David" panose="020E0502060401010101" pitchFamily="34" charset="-79"/>
              </a:rPr>
              <a:t>.</a:t>
            </a:r>
          </a:p>
          <a:p>
            <a:pPr marL="342900" indent="-342900" algn="just" fontAlgn="base">
              <a:buFont typeface="Wingdings 3" charset="2"/>
              <a:buChar char=""/>
            </a:pPr>
            <a:endParaRPr lang="he-IL" sz="2800" dirty="0" smtClean="0">
              <a:solidFill>
                <a:schemeClr val="tx1"/>
              </a:solidFill>
              <a:effectLst>
                <a:outerShdw sx="0" sy="0">
                  <a:srgbClr val="000000"/>
                </a:outerShdw>
              </a:effectLst>
              <a:latin typeface="David" panose="020E0502060401010101" pitchFamily="34" charset="-79"/>
              <a:cs typeface="David" panose="020E0502060401010101" pitchFamily="34" charset="-79"/>
            </a:endParaRPr>
          </a:p>
          <a:p>
            <a:pPr marL="342900" indent="-342900" algn="just" fontAlgn="base">
              <a:buFont typeface="Wingdings 3" charset="2"/>
              <a:buChar char=""/>
            </a:pPr>
            <a:r>
              <a:rPr lang="he-IL" sz="2800" dirty="0" smtClean="0">
                <a:solidFill>
                  <a:schemeClr val="tx1"/>
                </a:solidFill>
                <a:effectLst>
                  <a:outerShdw sx="0" sy="0">
                    <a:srgbClr val="000000"/>
                  </a:outerShdw>
                </a:effectLst>
                <a:latin typeface="David" panose="020E0502060401010101" pitchFamily="34" charset="-79"/>
                <a:cs typeface="David" panose="020E0502060401010101" pitchFamily="34" charset="-79"/>
              </a:rPr>
              <a:t>נישום שחלות עליו תוספות שונות ינהל מערכת חשבונות לפי התוספת המתייחסת לחלק שהוא </a:t>
            </a:r>
            <a:r>
              <a:rPr lang="he-IL" sz="2800" u="sng" dirty="0" smtClean="0">
                <a:solidFill>
                  <a:schemeClr val="tx1"/>
                </a:solidFill>
                <a:effectLst>
                  <a:outerShdw sx="0" sy="0">
                    <a:srgbClr val="000000"/>
                  </a:outerShdw>
                </a:effectLst>
                <a:latin typeface="David" panose="020E0502060401010101" pitchFamily="34" charset="-79"/>
                <a:cs typeface="David" panose="020E0502060401010101" pitchFamily="34" charset="-79"/>
              </a:rPr>
              <a:t>עיקר עסקו</a:t>
            </a:r>
            <a:r>
              <a:rPr lang="he-IL" sz="2800" dirty="0" smtClean="0">
                <a:solidFill>
                  <a:schemeClr val="tx1"/>
                </a:solidFill>
                <a:effectLst>
                  <a:outerShdw sx="0" sy="0">
                    <a:srgbClr val="000000"/>
                  </a:outerShdw>
                </a:effectLst>
                <a:latin typeface="David" panose="020E0502060401010101" pitchFamily="34" charset="-79"/>
                <a:cs typeface="David" panose="020E0502060401010101" pitchFamily="34" charset="-79"/>
              </a:rPr>
              <a:t>, תוך עריכת תיאומים סבירים.</a:t>
            </a:r>
          </a:p>
          <a:p>
            <a:pPr marL="342900" indent="-342900" algn="just" fontAlgn="base">
              <a:buFont typeface="Wingdings 3" charset="2"/>
              <a:buChar char=""/>
            </a:pPr>
            <a:endParaRPr lang="he-IL" sz="2800" dirty="0" smtClean="0">
              <a:solidFill>
                <a:schemeClr val="tx1"/>
              </a:solidFill>
              <a:effectLst>
                <a:outerShdw sx="0" sy="0">
                  <a:srgbClr val="000000"/>
                </a:outerShdw>
              </a:effectLst>
              <a:latin typeface="David" panose="020E0502060401010101" pitchFamily="34" charset="-79"/>
              <a:cs typeface="David" panose="020E0502060401010101" pitchFamily="34" charset="-79"/>
            </a:endParaRPr>
          </a:p>
          <a:p>
            <a:pPr marL="342900" indent="-342900" algn="just" fontAlgn="base">
              <a:buFont typeface="Wingdings 3" charset="2"/>
              <a:buChar char=""/>
            </a:pPr>
            <a:r>
              <a:rPr lang="he-IL" sz="2800" dirty="0" smtClean="0">
                <a:solidFill>
                  <a:schemeClr val="tx1"/>
                </a:solidFill>
                <a:effectLst>
                  <a:outerShdw sx="0" sy="0">
                    <a:srgbClr val="000000"/>
                  </a:outerShdw>
                </a:effectLst>
                <a:latin typeface="David" panose="020E0502060401010101" pitchFamily="34" charset="-79"/>
                <a:cs typeface="David" panose="020E0502060401010101" pitchFamily="34" charset="-79"/>
              </a:rPr>
              <a:t>סוג הספרים שיש </a:t>
            </a:r>
            <a:r>
              <a:rPr lang="he-IL" sz="2800" dirty="0">
                <a:solidFill>
                  <a:schemeClr val="tx1"/>
                </a:solidFill>
                <a:effectLst>
                  <a:outerShdw sx="0" sy="0">
                    <a:srgbClr val="000000"/>
                  </a:outerShdw>
                </a:effectLst>
                <a:latin typeface="David" panose="020E0502060401010101" pitchFamily="34" charset="-79"/>
                <a:cs typeface="David" panose="020E0502060401010101" pitchFamily="34" charset="-79"/>
              </a:rPr>
              <a:t>לנהל </a:t>
            </a:r>
            <a:r>
              <a:rPr lang="he-IL" sz="2800" dirty="0" smtClean="0">
                <a:solidFill>
                  <a:schemeClr val="tx1"/>
                </a:solidFill>
                <a:effectLst>
                  <a:outerShdw sx="0" sy="0">
                    <a:srgbClr val="000000"/>
                  </a:outerShdw>
                </a:effectLst>
                <a:latin typeface="David" panose="020E0502060401010101" pitchFamily="34" charset="-79"/>
                <a:cs typeface="David" panose="020E0502060401010101" pitchFamily="34" charset="-79"/>
              </a:rPr>
              <a:t>ושיטת </a:t>
            </a:r>
            <a:r>
              <a:rPr lang="he-IL" sz="2800" dirty="0">
                <a:solidFill>
                  <a:schemeClr val="tx1"/>
                </a:solidFill>
                <a:effectLst>
                  <a:outerShdw sx="0" sy="0">
                    <a:srgbClr val="000000"/>
                  </a:outerShdw>
                </a:effectLst>
                <a:latin typeface="David" panose="020E0502060401010101" pitchFamily="34" charset="-79"/>
                <a:cs typeface="David" panose="020E0502060401010101" pitchFamily="34" charset="-79"/>
              </a:rPr>
              <a:t>ניהול מערכת החשבונות (חד </a:t>
            </a:r>
            <a:r>
              <a:rPr lang="he-IL" sz="2800" dirty="0" err="1">
                <a:solidFill>
                  <a:schemeClr val="tx1"/>
                </a:solidFill>
                <a:effectLst>
                  <a:outerShdw sx="0" sy="0">
                    <a:srgbClr val="000000"/>
                  </a:outerShdw>
                </a:effectLst>
                <a:latin typeface="David" panose="020E0502060401010101" pitchFamily="34" charset="-79"/>
                <a:cs typeface="David" panose="020E0502060401010101" pitchFamily="34" charset="-79"/>
              </a:rPr>
              <a:t>צידית</a:t>
            </a:r>
            <a:r>
              <a:rPr lang="he-IL" sz="2800" dirty="0">
                <a:solidFill>
                  <a:schemeClr val="tx1"/>
                </a:solidFill>
                <a:effectLst>
                  <a:outerShdw sx="0" sy="0">
                    <a:srgbClr val="000000"/>
                  </a:outerShdw>
                </a:effectLst>
                <a:latin typeface="David" panose="020E0502060401010101" pitchFamily="34" charset="-79"/>
                <a:cs typeface="David" panose="020E0502060401010101" pitchFamily="34" charset="-79"/>
              </a:rPr>
              <a:t> או כפולה</a:t>
            </a:r>
            <a:r>
              <a:rPr lang="he-IL" sz="2800" dirty="0" smtClean="0">
                <a:solidFill>
                  <a:schemeClr val="tx1"/>
                </a:solidFill>
                <a:effectLst>
                  <a:outerShdw sx="0" sy="0">
                    <a:srgbClr val="000000"/>
                  </a:outerShdw>
                </a:effectLst>
                <a:latin typeface="David" panose="020E0502060401010101" pitchFamily="34" charset="-79"/>
                <a:cs typeface="David" panose="020E0502060401010101" pitchFamily="34" charset="-79"/>
              </a:rPr>
              <a:t>) הנם לרוב פונקציה של מחזור הפעילות של העסק ומספר העובדים.</a:t>
            </a:r>
          </a:p>
          <a:p>
            <a:pPr marL="342900" indent="-342900" algn="just" fontAlgn="base">
              <a:buFont typeface="Wingdings 3" charset="2"/>
              <a:buChar char=""/>
            </a:pPr>
            <a:endParaRPr lang="he-IL" sz="2700"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marL="342900" indent="-342900" algn="just" fontAlgn="base">
              <a:buFont typeface="Wingdings 3" charset="2"/>
              <a:buChar char=""/>
            </a:pPr>
            <a:endParaRPr lang="he-IL" sz="2700" dirty="0">
              <a:solidFill>
                <a:schemeClr val="tx1"/>
              </a:solidFill>
              <a:effectLst>
                <a:outerShdw sx="0" sy="0">
                  <a:srgbClr val="000000"/>
                </a:outerShdw>
              </a:effectLst>
              <a:latin typeface="David" panose="020E0502060401010101" pitchFamily="34" charset="-79"/>
              <a:cs typeface="David" panose="020E0502060401010101" pitchFamily="34" charset="-79"/>
            </a:endParaRPr>
          </a:p>
        </p:txBody>
      </p:sp>
      <p:pic>
        <p:nvPicPr>
          <p:cNvPr id="3" name="תמונה 2"/>
          <p:cNvPicPr>
            <a:picLocks noChangeAspect="1"/>
          </p:cNvPicPr>
          <p:nvPr/>
        </p:nvPicPr>
        <p:blipFill>
          <a:blip r:embed="rId2"/>
          <a:stretch>
            <a:fillRect/>
          </a:stretch>
        </p:blipFill>
        <p:spPr>
          <a:xfrm>
            <a:off x="88555" y="133178"/>
            <a:ext cx="2160375" cy="906713"/>
          </a:xfrm>
          <a:prstGeom prst="rect">
            <a:avLst/>
          </a:prstGeom>
        </p:spPr>
      </p:pic>
    </p:spTree>
    <p:extLst>
      <p:ext uri="{BB962C8B-B14F-4D97-AF65-F5344CB8AC3E}">
        <p14:creationId xmlns:p14="http://schemas.microsoft.com/office/powerpoint/2010/main" val="12304755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a:spLocks noGrp="1"/>
          </p:cNvSpPr>
          <p:nvPr>
            <p:ph type="subTitle" idx="1"/>
          </p:nvPr>
        </p:nvSpPr>
        <p:spPr>
          <a:xfrm>
            <a:off x="922979" y="654394"/>
            <a:ext cx="10280480" cy="6343650"/>
          </a:xfrm>
        </p:spPr>
        <p:txBody>
          <a:bodyPr>
            <a:normAutofit fontScale="85000" lnSpcReduction="20000"/>
          </a:bodyPr>
          <a:lstStyle/>
          <a:p>
            <a:pPr lvl="0" algn="ctr" fontAlgn="base"/>
            <a:r>
              <a:rPr lang="he-IL" sz="3800" b="1" u="sng" dirty="0" smtClean="0">
                <a:effectLst>
                  <a:outerShdw sx="0" sy="0">
                    <a:srgbClr val="000000"/>
                  </a:outerShdw>
                </a:effectLst>
                <a:latin typeface="David" panose="020E0502060401010101" pitchFamily="34" charset="-79"/>
                <a:cs typeface="David" panose="020E0502060401010101" pitchFamily="34" charset="-79"/>
              </a:rPr>
              <a:t>יצרן או סיטונאי?</a:t>
            </a:r>
            <a:endParaRPr lang="he-IL" sz="2400" b="1" u="sng" dirty="0" smtClean="0">
              <a:effectLst>
                <a:outerShdw sx="0" sy="0">
                  <a:srgbClr val="000000"/>
                </a:outerShdw>
              </a:effectLst>
              <a:latin typeface="David" panose="020E0502060401010101" pitchFamily="34" charset="-79"/>
              <a:cs typeface="David" panose="020E0502060401010101" pitchFamily="34" charset="-79"/>
            </a:endParaRPr>
          </a:p>
          <a:p>
            <a:pPr marL="342900" indent="-342900" algn="just" fontAlgn="base">
              <a:buFont typeface="Wingdings 3" charset="2"/>
              <a:buChar char=""/>
            </a:pPr>
            <a:r>
              <a:rPr lang="he-IL" sz="3100" b="1" u="sng" dirty="0" smtClean="0">
                <a:solidFill>
                  <a:schemeClr val="tx1"/>
                </a:solidFill>
                <a:effectLst>
                  <a:outerShdw sx="0" sy="0">
                    <a:srgbClr val="000000"/>
                  </a:outerShdw>
                </a:effectLst>
                <a:latin typeface="David" panose="020E0502060401010101" pitchFamily="34" charset="-79"/>
                <a:cs typeface="David" panose="020E0502060401010101" pitchFamily="34" charset="-79"/>
              </a:rPr>
              <a:t>הגדרות</a:t>
            </a:r>
          </a:p>
          <a:p>
            <a:pPr marL="457200" indent="-457200" algn="just" fontAlgn="base">
              <a:buFont typeface="Arial" panose="020B0604020202020204" pitchFamily="34" charset="0"/>
              <a:buChar char="•"/>
            </a:pPr>
            <a:r>
              <a:rPr lang="he-IL" sz="3100" cap="all" dirty="0">
                <a:solidFill>
                  <a:schemeClr val="tx1"/>
                </a:solidFill>
                <a:effectLst>
                  <a:outerShdw sx="0" sy="0">
                    <a:srgbClr val="000000"/>
                  </a:outerShdw>
                </a:effectLst>
                <a:latin typeface="David" panose="020E0502060401010101" pitchFamily="34" charset="-79"/>
                <a:cs typeface="David" panose="020E0502060401010101" pitchFamily="34" charset="-79"/>
              </a:rPr>
              <a:t>"</a:t>
            </a:r>
            <a:r>
              <a:rPr lang="he-IL" sz="3100" b="1" cap="all" dirty="0">
                <a:solidFill>
                  <a:schemeClr val="tx1"/>
                </a:solidFill>
                <a:effectLst>
                  <a:outerShdw sx="0" sy="0">
                    <a:srgbClr val="000000"/>
                  </a:outerShdw>
                </a:effectLst>
                <a:latin typeface="David" panose="020E0502060401010101" pitchFamily="34" charset="-79"/>
                <a:cs typeface="David" panose="020E0502060401010101" pitchFamily="34" charset="-79"/>
              </a:rPr>
              <a:t>יצרן</a:t>
            </a:r>
            <a:r>
              <a:rPr lang="he-IL" sz="3100" cap="all" dirty="0">
                <a:solidFill>
                  <a:schemeClr val="tx1"/>
                </a:solidFill>
                <a:effectLst>
                  <a:outerShdw sx="0" sy="0">
                    <a:srgbClr val="000000"/>
                  </a:outerShdw>
                </a:effectLst>
                <a:latin typeface="David" panose="020E0502060401010101" pitchFamily="34" charset="-79"/>
                <a:cs typeface="David" panose="020E0502060401010101" pitchFamily="34" charset="-79"/>
              </a:rPr>
              <a:t>" - נישום שעסקו או חלק מעסקו ייצור מוצרים</a:t>
            </a:r>
            <a:r>
              <a:rPr lang="he-IL" sz="31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 "</a:t>
            </a:r>
            <a:r>
              <a:rPr lang="he-IL" sz="3100" b="1" cap="all" dirty="0">
                <a:solidFill>
                  <a:schemeClr val="tx1"/>
                </a:solidFill>
                <a:effectLst>
                  <a:outerShdw sx="0" sy="0">
                    <a:srgbClr val="000000"/>
                  </a:outerShdw>
                </a:effectLst>
                <a:latin typeface="David" panose="020E0502060401010101" pitchFamily="34" charset="-79"/>
                <a:cs typeface="David" panose="020E0502060401010101" pitchFamily="34" charset="-79"/>
              </a:rPr>
              <a:t>ייצור</a:t>
            </a:r>
            <a:r>
              <a:rPr lang="he-IL" sz="3100" cap="all" dirty="0">
                <a:solidFill>
                  <a:schemeClr val="tx1"/>
                </a:solidFill>
                <a:effectLst>
                  <a:outerShdw sx="0" sy="0">
                    <a:srgbClr val="000000"/>
                  </a:outerShdw>
                </a:effectLst>
                <a:latin typeface="David" panose="020E0502060401010101" pitchFamily="34" charset="-79"/>
                <a:cs typeface="David" panose="020E0502060401010101" pitchFamily="34" charset="-79"/>
              </a:rPr>
              <a:t>" - לרבות הפקה, הרכבה, השלמה, מיון ואריזה כשאינם פעילויות נלוות למסחר או לשירות ולרבות ייצור מוצרים מחומר גלם של אחר</a:t>
            </a:r>
            <a:r>
              <a:rPr lang="he-IL" sz="31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a:t>
            </a:r>
          </a:p>
          <a:p>
            <a:pPr marL="457200" indent="-457200" algn="just" fontAlgn="base">
              <a:buFont typeface="Arial" panose="020B0604020202020204" pitchFamily="34" charset="0"/>
              <a:buChar char="•"/>
            </a:pPr>
            <a:r>
              <a:rPr lang="he-IL" sz="3100" dirty="0">
                <a:solidFill>
                  <a:schemeClr val="tx1"/>
                </a:solidFill>
                <a:effectLst>
                  <a:outerShdw sx="0" sy="0">
                    <a:srgbClr val="000000"/>
                  </a:outerShdw>
                </a:effectLst>
                <a:latin typeface="David" panose="020E0502060401010101" pitchFamily="34" charset="-79"/>
                <a:cs typeface="David" panose="020E0502060401010101" pitchFamily="34" charset="-79"/>
              </a:rPr>
              <a:t>"</a:t>
            </a:r>
            <a:r>
              <a:rPr lang="he-IL" sz="3100" b="1" dirty="0">
                <a:solidFill>
                  <a:schemeClr val="tx1"/>
                </a:solidFill>
                <a:effectLst>
                  <a:outerShdw sx="0" sy="0">
                    <a:srgbClr val="000000"/>
                  </a:outerShdw>
                </a:effectLst>
                <a:latin typeface="David" panose="020E0502060401010101" pitchFamily="34" charset="-79"/>
                <a:cs typeface="David" panose="020E0502060401010101" pitchFamily="34" charset="-79"/>
              </a:rPr>
              <a:t>סיטונאי</a:t>
            </a:r>
            <a:r>
              <a:rPr lang="he-IL" sz="3100" dirty="0">
                <a:solidFill>
                  <a:schemeClr val="tx1"/>
                </a:solidFill>
                <a:effectLst>
                  <a:outerShdw sx="0" sy="0">
                    <a:srgbClr val="000000"/>
                  </a:outerShdw>
                </a:effectLst>
                <a:latin typeface="David" panose="020E0502060401010101" pitchFamily="34" charset="-79"/>
                <a:cs typeface="David" panose="020E0502060401010101" pitchFamily="34" charset="-79"/>
              </a:rPr>
              <a:t>" - נישום שעסקו או חלק מעסקו מכירת טובין מתוצרת זולתו, ליצרן, לסיטונאי או לקמעונאי או לבעל עסק אחר אשר הטובין משמשים אצלו כמלאי וכן סוכן של יצרן או של סיטונאי הפועל בשמו הוא - </a:t>
            </a:r>
            <a:r>
              <a:rPr lang="he-IL" sz="3100" dirty="0" err="1">
                <a:solidFill>
                  <a:schemeClr val="tx1"/>
                </a:solidFill>
                <a:effectLst>
                  <a:outerShdw sx="0" sy="0">
                    <a:srgbClr val="000000"/>
                  </a:outerShdw>
                </a:effectLst>
                <a:latin typeface="David" panose="020E0502060401010101" pitchFamily="34" charset="-79"/>
                <a:cs typeface="David" panose="020E0502060401010101" pitchFamily="34" charset="-79"/>
              </a:rPr>
              <a:t>לענין</a:t>
            </a:r>
            <a:r>
              <a:rPr lang="he-IL" sz="3100" dirty="0">
                <a:solidFill>
                  <a:schemeClr val="tx1"/>
                </a:solidFill>
                <a:effectLst>
                  <a:outerShdw sx="0" sy="0">
                    <a:srgbClr val="000000"/>
                  </a:outerShdw>
                </a:effectLst>
                <a:latin typeface="David" panose="020E0502060401010101" pitchFamily="34" charset="-79"/>
                <a:cs typeface="David" panose="020E0502060401010101" pitchFamily="34" charset="-79"/>
              </a:rPr>
              <a:t> זה - סוכן בסיטונות.</a:t>
            </a:r>
          </a:p>
          <a:p>
            <a:pPr marL="342900" indent="-342900" algn="just" fontAlgn="base">
              <a:buFont typeface="Wingdings 3" charset="2"/>
              <a:buChar char=""/>
            </a:pPr>
            <a:r>
              <a:rPr lang="he-IL" sz="3100" dirty="0" smtClean="0">
                <a:solidFill>
                  <a:schemeClr val="tx1"/>
                </a:solidFill>
                <a:effectLst>
                  <a:outerShdw sx="0" sy="0">
                    <a:srgbClr val="000000"/>
                  </a:outerShdw>
                </a:effectLst>
                <a:latin typeface="David" panose="020E0502060401010101" pitchFamily="34" charset="-79"/>
                <a:cs typeface="David" panose="020E0502060401010101" pitchFamily="34" charset="-79"/>
              </a:rPr>
              <a:t>המבחן העיקרי שנקבע בפסיקה לפעולת ייצור: </a:t>
            </a:r>
            <a:r>
              <a:rPr lang="he-IL" sz="3100" dirty="0">
                <a:solidFill>
                  <a:schemeClr val="tx1"/>
                </a:solidFill>
                <a:effectLst>
                  <a:outerShdw sx="0" sy="0">
                    <a:srgbClr val="000000"/>
                  </a:outerShdw>
                </a:effectLst>
                <a:latin typeface="David" panose="020E0502060401010101" pitchFamily="34" charset="-79"/>
                <a:cs typeface="David" panose="020E0502060401010101" pitchFamily="34" charset="-79"/>
              </a:rPr>
              <a:t>"</a:t>
            </a:r>
            <a:r>
              <a:rPr lang="he-IL" sz="3100" b="1" dirty="0">
                <a:solidFill>
                  <a:schemeClr val="tx1"/>
                </a:solidFill>
                <a:effectLst>
                  <a:outerShdw sx="0" sy="0">
                    <a:srgbClr val="000000"/>
                  </a:outerShdw>
                </a:effectLst>
                <a:latin typeface="David" panose="020E0502060401010101" pitchFamily="34" charset="-79"/>
                <a:cs typeface="David" panose="020E0502060401010101" pitchFamily="34" charset="-79"/>
              </a:rPr>
              <a:t>יצירת יש מוחשי אחד מיש מוחשי אחר</a:t>
            </a:r>
            <a:r>
              <a:rPr lang="he-IL" sz="3100" dirty="0" smtClean="0">
                <a:solidFill>
                  <a:schemeClr val="tx1"/>
                </a:solidFill>
                <a:effectLst>
                  <a:outerShdw sx="0" sy="0">
                    <a:srgbClr val="000000"/>
                  </a:outerShdw>
                </a:effectLst>
                <a:latin typeface="David" panose="020E0502060401010101" pitchFamily="34" charset="-79"/>
                <a:cs typeface="David" panose="020E0502060401010101" pitchFamily="34" charset="-79"/>
              </a:rPr>
              <a:t>". מבחני עזר נוספים:</a:t>
            </a:r>
          </a:p>
          <a:p>
            <a:pPr marL="457200" indent="-457200" algn="just">
              <a:buFont typeface="Arial" panose="020B0604020202020204" pitchFamily="34" charset="0"/>
              <a:buChar char="•"/>
            </a:pPr>
            <a:r>
              <a:rPr lang="he-IL" sz="31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קיומם של הליכי ייצור.</a:t>
            </a:r>
          </a:p>
          <a:p>
            <a:pPr marL="457200" indent="-457200" algn="just">
              <a:buFont typeface="Arial" panose="020B0604020202020204" pitchFamily="34" charset="0"/>
              <a:buChar char="•"/>
            </a:pPr>
            <a:r>
              <a:rPr lang="he-IL" sz="31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היקף </a:t>
            </a:r>
            <a:r>
              <a:rPr lang="he-IL" sz="3100" cap="all" dirty="0">
                <a:solidFill>
                  <a:schemeClr val="tx1"/>
                </a:solidFill>
                <a:effectLst>
                  <a:outerShdw sx="0" sy="0">
                    <a:srgbClr val="000000"/>
                  </a:outerShdw>
                </a:effectLst>
                <a:latin typeface="David" panose="020E0502060401010101" pitchFamily="34" charset="-79"/>
                <a:cs typeface="David" panose="020E0502060401010101" pitchFamily="34" charset="-79"/>
              </a:rPr>
              <a:t>השימוש במוצר </a:t>
            </a:r>
            <a:r>
              <a:rPr lang="he-IL" sz="31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המוגמר- האם המוצר נועד </a:t>
            </a:r>
            <a:r>
              <a:rPr lang="he-IL" sz="3100" cap="all" dirty="0">
                <a:solidFill>
                  <a:schemeClr val="tx1"/>
                </a:solidFill>
                <a:effectLst>
                  <a:outerShdw sx="0" sy="0">
                    <a:srgbClr val="000000"/>
                  </a:outerShdw>
                </a:effectLst>
                <a:latin typeface="David" panose="020E0502060401010101" pitchFamily="34" charset="-79"/>
                <a:cs typeface="David" panose="020E0502060401010101" pitchFamily="34" charset="-79"/>
              </a:rPr>
              <a:t>לשימושו של ציבור רחב </a:t>
            </a:r>
            <a:r>
              <a:rPr lang="he-IL" sz="31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או רק </a:t>
            </a:r>
            <a:r>
              <a:rPr lang="he-IL" sz="3100" cap="all" dirty="0">
                <a:solidFill>
                  <a:schemeClr val="tx1"/>
                </a:solidFill>
                <a:effectLst>
                  <a:outerShdw sx="0" sy="0">
                    <a:srgbClr val="000000"/>
                  </a:outerShdw>
                </a:effectLst>
                <a:latin typeface="David" panose="020E0502060401010101" pitchFamily="34" charset="-79"/>
                <a:cs typeface="David" panose="020E0502060401010101" pitchFamily="34" charset="-79"/>
              </a:rPr>
              <a:t>לשימושו של הלקוח שהזמינו</a:t>
            </a:r>
            <a:r>
              <a:rPr lang="he-IL" sz="31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a:t>
            </a:r>
            <a:endParaRPr lang="en-US" sz="3100" cap="all"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marL="457200" indent="-457200" algn="just">
              <a:buFont typeface="Arial" panose="020B0604020202020204" pitchFamily="34" charset="0"/>
              <a:buChar char="•"/>
            </a:pPr>
            <a:r>
              <a:rPr lang="he-IL" sz="31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מבחן ההשבחה- פעילות </a:t>
            </a:r>
            <a:r>
              <a:rPr lang="he-IL" sz="3100" cap="all" dirty="0" err="1" smtClean="0">
                <a:solidFill>
                  <a:schemeClr val="tx1"/>
                </a:solidFill>
                <a:effectLst>
                  <a:outerShdw sx="0" sy="0">
                    <a:srgbClr val="000000"/>
                  </a:outerShdw>
                </a:effectLst>
                <a:latin typeface="David" panose="020E0502060401010101" pitchFamily="34" charset="-79"/>
                <a:cs typeface="David" panose="020E0502060401010101" pitchFamily="34" charset="-79"/>
              </a:rPr>
              <a:t>ייצורית</a:t>
            </a:r>
            <a:r>
              <a:rPr lang="he-IL" sz="31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 משביחה </a:t>
            </a:r>
            <a:r>
              <a:rPr lang="he-IL" sz="3100" cap="all" dirty="0">
                <a:solidFill>
                  <a:schemeClr val="tx1"/>
                </a:solidFill>
                <a:effectLst>
                  <a:outerShdw sx="0" sy="0">
                    <a:srgbClr val="000000"/>
                  </a:outerShdw>
                </a:effectLst>
                <a:latin typeface="David" panose="020E0502060401010101" pitchFamily="34" charset="-79"/>
                <a:cs typeface="David" panose="020E0502060401010101" pitchFamily="34" charset="-79"/>
              </a:rPr>
              <a:t>את הערך הכלכלי של </a:t>
            </a:r>
            <a:r>
              <a:rPr lang="he-IL" sz="31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הטובין אף </a:t>
            </a:r>
            <a:r>
              <a:rPr lang="he-IL" sz="3100" cap="all" dirty="0">
                <a:solidFill>
                  <a:schemeClr val="tx1"/>
                </a:solidFill>
                <a:effectLst>
                  <a:outerShdw sx="0" sy="0">
                    <a:srgbClr val="000000"/>
                  </a:outerShdw>
                </a:effectLst>
                <a:latin typeface="David" panose="020E0502060401010101" pitchFamily="34" charset="-79"/>
                <a:cs typeface="David" panose="020E0502060401010101" pitchFamily="34" charset="-79"/>
              </a:rPr>
              <a:t>אם אינה מביאה </a:t>
            </a:r>
            <a:r>
              <a:rPr lang="he-IL" sz="3100" cap="all" dirty="0" err="1">
                <a:solidFill>
                  <a:schemeClr val="tx1"/>
                </a:solidFill>
                <a:effectLst>
                  <a:outerShdw sx="0" sy="0">
                    <a:srgbClr val="000000"/>
                  </a:outerShdw>
                </a:effectLst>
                <a:latin typeface="David" panose="020E0502060401010101" pitchFamily="34" charset="-79"/>
                <a:cs typeface="David" panose="020E0502060401010101" pitchFamily="34" charset="-79"/>
              </a:rPr>
              <a:t>עימה</a:t>
            </a:r>
            <a:r>
              <a:rPr lang="he-IL" sz="3100" cap="all" dirty="0">
                <a:solidFill>
                  <a:schemeClr val="tx1"/>
                </a:solidFill>
                <a:effectLst>
                  <a:outerShdw sx="0" sy="0">
                    <a:srgbClr val="000000"/>
                  </a:outerShdw>
                </a:effectLst>
                <a:latin typeface="David" panose="020E0502060401010101" pitchFamily="34" charset="-79"/>
                <a:cs typeface="David" panose="020E0502060401010101" pitchFamily="34" charset="-79"/>
              </a:rPr>
              <a:t> כל שינוי בצורה.</a:t>
            </a:r>
            <a:endParaRPr lang="en-US" sz="3100" cap="all"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marL="457200" indent="-457200" algn="just">
              <a:buFont typeface="Arial" panose="020B0604020202020204" pitchFamily="34" charset="0"/>
              <a:buChar char="•"/>
            </a:pPr>
            <a:r>
              <a:rPr lang="he-IL" sz="31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מבחן </a:t>
            </a:r>
            <a:r>
              <a:rPr lang="he-IL" sz="3100" cap="all" dirty="0">
                <a:solidFill>
                  <a:schemeClr val="tx1"/>
                </a:solidFill>
                <a:effectLst>
                  <a:outerShdw sx="0" sy="0">
                    <a:srgbClr val="000000"/>
                  </a:outerShdw>
                </a:effectLst>
                <a:latin typeface="David" panose="020E0502060401010101" pitchFamily="34" charset="-79"/>
                <a:cs typeface="David" panose="020E0502060401010101" pitchFamily="34" charset="-79"/>
              </a:rPr>
              <a:t>מרכז הפעילות: </a:t>
            </a:r>
            <a:r>
              <a:rPr lang="he-IL" sz="31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האם </a:t>
            </a:r>
            <a:r>
              <a:rPr lang="he-IL" sz="3100" cap="all" dirty="0">
                <a:solidFill>
                  <a:schemeClr val="tx1"/>
                </a:solidFill>
                <a:effectLst>
                  <a:outerShdw sx="0" sy="0">
                    <a:srgbClr val="000000"/>
                  </a:outerShdw>
                </a:effectLst>
                <a:latin typeface="David" panose="020E0502060401010101" pitchFamily="34" charset="-79"/>
                <a:cs typeface="David" panose="020E0502060401010101" pitchFamily="34" charset="-79"/>
              </a:rPr>
              <a:t>הפעילות המדוברת מנוגדת לפעילות של מתן </a:t>
            </a:r>
            <a:r>
              <a:rPr lang="he-IL" sz="31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שירותים</a:t>
            </a:r>
            <a:r>
              <a:rPr lang="he-IL" sz="3000" cap="all" dirty="0" smtClean="0">
                <a:solidFill>
                  <a:schemeClr val="tx1"/>
                </a:solidFill>
                <a:effectLst>
                  <a:outerShdw sx="0" sy="0">
                    <a:srgbClr val="000000"/>
                  </a:outerShdw>
                </a:effectLst>
                <a:latin typeface="David" panose="020E0502060401010101" pitchFamily="34" charset="-79"/>
                <a:cs typeface="David" panose="020E0502060401010101" pitchFamily="34" charset="-79"/>
              </a:rPr>
              <a:t>.</a:t>
            </a:r>
          </a:p>
          <a:p>
            <a:pPr marL="914400" lvl="1" indent="-457200" algn="r">
              <a:buFont typeface="Arial" panose="020B0604020202020204" pitchFamily="34" charset="0"/>
              <a:buChar char="•"/>
            </a:pPr>
            <a:endParaRPr lang="en-US" sz="2800" cap="all"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marL="342900" indent="-342900" algn="just" fontAlgn="base">
              <a:buFont typeface="Wingdings 3" charset="2"/>
              <a:buChar char=""/>
            </a:pPr>
            <a:endParaRPr lang="en-US" sz="2800" dirty="0">
              <a:solidFill>
                <a:schemeClr val="tx1"/>
              </a:solidFill>
              <a:effectLst>
                <a:outerShdw sx="0" sy="0">
                  <a:srgbClr val="000000"/>
                </a:outerShdw>
              </a:effectLst>
              <a:latin typeface="David" panose="020E0502060401010101" pitchFamily="34" charset="-79"/>
              <a:cs typeface="David" panose="020E0502060401010101" pitchFamily="34" charset="-79"/>
            </a:endParaRPr>
          </a:p>
          <a:p>
            <a:pPr marL="342900" indent="-342900" algn="just" fontAlgn="base">
              <a:buFont typeface="Wingdings 3" charset="2"/>
              <a:buChar char=""/>
            </a:pPr>
            <a:endParaRPr lang="he-IL" sz="2800" dirty="0">
              <a:solidFill>
                <a:schemeClr val="tx1"/>
              </a:solidFill>
              <a:effectLst>
                <a:outerShdw sx="0" sy="0">
                  <a:srgbClr val="000000"/>
                </a:outerShdw>
              </a:effectLst>
              <a:latin typeface="David" panose="020E0502060401010101" pitchFamily="34" charset="-79"/>
              <a:cs typeface="David" panose="020E0502060401010101" pitchFamily="34" charset="-79"/>
            </a:endParaRPr>
          </a:p>
        </p:txBody>
      </p:sp>
      <p:pic>
        <p:nvPicPr>
          <p:cNvPr id="3" name="תמונה 2"/>
          <p:cNvPicPr>
            <a:picLocks noChangeAspect="1"/>
          </p:cNvPicPr>
          <p:nvPr/>
        </p:nvPicPr>
        <p:blipFill>
          <a:blip r:embed="rId2"/>
          <a:stretch>
            <a:fillRect/>
          </a:stretch>
        </p:blipFill>
        <p:spPr>
          <a:xfrm>
            <a:off x="88555" y="133178"/>
            <a:ext cx="2160375" cy="906713"/>
          </a:xfrm>
          <a:prstGeom prst="rect">
            <a:avLst/>
          </a:prstGeom>
        </p:spPr>
      </p:pic>
    </p:spTree>
    <p:extLst>
      <p:ext uri="{BB962C8B-B14F-4D97-AF65-F5344CB8AC3E}">
        <p14:creationId xmlns:p14="http://schemas.microsoft.com/office/powerpoint/2010/main" val="425122663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יונים">
  <a:themeElements>
    <a:clrScheme name="יונים">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יונים">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יונים">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Ion</Template>
  <TotalTime>833</TotalTime>
  <Words>1661</Words>
  <Application>Microsoft Office PowerPoint</Application>
  <PresentationFormat>מסך רחב</PresentationFormat>
  <Paragraphs>168</Paragraphs>
  <Slides>19</Slides>
  <Notes>0</Notes>
  <HiddenSlides>0</HiddenSlides>
  <MMClips>0</MMClips>
  <ScaleCrop>false</ScaleCrop>
  <HeadingPairs>
    <vt:vector size="6" baseType="variant">
      <vt:variant>
        <vt:lpstr>גופנים בשימוש</vt:lpstr>
      </vt:variant>
      <vt:variant>
        <vt:i4>5</vt:i4>
      </vt:variant>
      <vt:variant>
        <vt:lpstr>ערכת נושא</vt:lpstr>
      </vt:variant>
      <vt:variant>
        <vt:i4>1</vt:i4>
      </vt:variant>
      <vt:variant>
        <vt:lpstr>כותרות שקופיות</vt:lpstr>
      </vt:variant>
      <vt:variant>
        <vt:i4>19</vt:i4>
      </vt:variant>
    </vt:vector>
  </HeadingPairs>
  <TitlesOfParts>
    <vt:vector size="25" baseType="lpstr">
      <vt:lpstr>Arial</vt:lpstr>
      <vt:lpstr>Century Gothic</vt:lpstr>
      <vt:lpstr>David</vt:lpstr>
      <vt:lpstr>Times New Roman</vt:lpstr>
      <vt:lpstr>Wingdings 3</vt:lpstr>
      <vt:lpstr>יונים</vt:lpstr>
      <vt:lpstr>פסילת ספרים </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סוגיית תושבות לצורכי מס</dc:title>
  <dc:creator>Efi Ohana</dc:creator>
  <cp:lastModifiedBy>Liana Abayev</cp:lastModifiedBy>
  <cp:revision>97</cp:revision>
  <dcterms:created xsi:type="dcterms:W3CDTF">2015-11-09T06:54:07Z</dcterms:created>
  <dcterms:modified xsi:type="dcterms:W3CDTF">2017-01-22T07:22:57Z</dcterms:modified>
</cp:coreProperties>
</file>